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77"/>
  </p:notesMasterIdLst>
  <p:sldIdLst>
    <p:sldId id="256" r:id="rId2"/>
    <p:sldId id="257" r:id="rId3"/>
    <p:sldId id="289" r:id="rId4"/>
    <p:sldId id="259" r:id="rId5"/>
    <p:sldId id="258" r:id="rId6"/>
    <p:sldId id="260" r:id="rId7"/>
    <p:sldId id="29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308" r:id="rId37"/>
    <p:sldId id="293" r:id="rId38"/>
    <p:sldId id="294" r:id="rId39"/>
    <p:sldId id="295" r:id="rId40"/>
    <p:sldId id="296" r:id="rId41"/>
    <p:sldId id="297" r:id="rId42"/>
    <p:sldId id="307" r:id="rId43"/>
    <p:sldId id="298" r:id="rId44"/>
    <p:sldId id="299" r:id="rId45"/>
    <p:sldId id="300" r:id="rId46"/>
    <p:sldId id="301" r:id="rId47"/>
    <p:sldId id="302" r:id="rId48"/>
    <p:sldId id="303" r:id="rId49"/>
    <p:sldId id="309" r:id="rId50"/>
    <p:sldId id="304" r:id="rId51"/>
    <p:sldId id="311" r:id="rId52"/>
    <p:sldId id="314" r:id="rId53"/>
    <p:sldId id="312" r:id="rId54"/>
    <p:sldId id="313" r:id="rId55"/>
    <p:sldId id="310" r:id="rId56"/>
    <p:sldId id="305" r:id="rId57"/>
    <p:sldId id="306" r:id="rId58"/>
    <p:sldId id="315" r:id="rId59"/>
    <p:sldId id="316" r:id="rId60"/>
    <p:sldId id="317" r:id="rId61"/>
    <p:sldId id="318" r:id="rId62"/>
    <p:sldId id="319" r:id="rId63"/>
    <p:sldId id="324" r:id="rId64"/>
    <p:sldId id="320" r:id="rId65"/>
    <p:sldId id="321" r:id="rId66"/>
    <p:sldId id="322" r:id="rId67"/>
    <p:sldId id="327" r:id="rId68"/>
    <p:sldId id="325" r:id="rId69"/>
    <p:sldId id="326" r:id="rId70"/>
    <p:sldId id="323" r:id="rId71"/>
    <p:sldId id="328" r:id="rId72"/>
    <p:sldId id="329" r:id="rId73"/>
    <p:sldId id="330" r:id="rId74"/>
    <p:sldId id="332" r:id="rId75"/>
    <p:sldId id="333" r:id="rId7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78"/>
      <p:bold r:id="rId79"/>
      <p:italic r:id="rId80"/>
      <p:boldItalic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  <p:embeddedFont>
      <p:font typeface="Leelawadee UI Semilight" panose="020B0402040204020203" pitchFamily="34" charset="-34"/>
      <p:regular r:id="rId86"/>
    </p:embeddedFont>
    <p:embeddedFont>
      <p:font typeface="Lucida Sans Unicode" panose="020B0602030504020204" pitchFamily="34" charset="0"/>
      <p:regular r:id="rId87"/>
    </p:embeddedFont>
    <p:embeddedFont>
      <p:font typeface="Roboto" panose="020B0604020202020204" charset="0"/>
      <p:regular r:id="rId88"/>
      <p:bold r:id="rId89"/>
      <p:italic r:id="rId90"/>
      <p:bold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dsit" initials="k" lastIdx="1" clrIdx="0">
    <p:extLst>
      <p:ext uri="{19B8F6BF-5375-455C-9EA6-DF929625EA0E}">
        <p15:presenceInfo xmlns:p15="http://schemas.microsoft.com/office/powerpoint/2012/main" userId="kudsi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86426" autoAdjust="0"/>
  </p:normalViewPr>
  <p:slideViewPr>
    <p:cSldViewPr snapToGrid="0">
      <p:cViewPr varScale="1">
        <p:scale>
          <a:sx n="93" d="100"/>
          <a:sy n="93" d="100"/>
        </p:scale>
        <p:origin x="970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927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font" Target="fonts/font14.fntdata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0921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24007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international encoding standard for use with different languages and scripts, by which each letter, digit, or symbol is assigned a unique numeric value that applies across different platforms and programs.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2742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D5DDA-0A7E-44BD-AB42-F9B7FB817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1AE42-C402-4691-8566-816648FE2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CB8D-4F63-41A0-B050-D5BEE4DA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D9A24-DBED-4FA7-AAD6-15C56158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88B93-F819-4FC4-B700-9C1ABE467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8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6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5" Type="http://schemas.microsoft.com/office/2007/relationships/hdphoto" Target="../media/hdphoto9.wdp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1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1.wdp"/><Relationship Id="rId5" Type="http://schemas.openxmlformats.org/officeDocument/2006/relationships/image" Target="../media/image46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1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11.wdp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string_center.htm" TargetMode="External"/><Relationship Id="rId2" Type="http://schemas.openxmlformats.org/officeDocument/2006/relationships/hyperlink" Target="http://www.tutorialspoint.com/python/string_capitalize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encode.htm" TargetMode="External"/><Relationship Id="rId5" Type="http://schemas.openxmlformats.org/officeDocument/2006/relationships/hyperlink" Target="http://www.tutorialspoint.com/python/string_decode.htm" TargetMode="External"/><Relationship Id="rId4" Type="http://schemas.openxmlformats.org/officeDocument/2006/relationships/hyperlink" Target="http://www.tutorialspoint.com/python/string_count.ht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string_endswith.htm" TargetMode="External"/><Relationship Id="rId2" Type="http://schemas.openxmlformats.org/officeDocument/2006/relationships/hyperlink" Target="http://www.tutorialspoint.com/python/string_find.htm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tutorialspoint.com/python/string_index.htm" TargetMode="External"/><Relationship Id="rId4" Type="http://schemas.openxmlformats.org/officeDocument/2006/relationships/hyperlink" Target="http://www.tutorialspoint.com/python/string_expandtabs.ht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string_isalpha.htm" TargetMode="External"/><Relationship Id="rId7" Type="http://schemas.openxmlformats.org/officeDocument/2006/relationships/hyperlink" Target="http://www.tutorialspoint.com/python/string_isspace.htm" TargetMode="External"/><Relationship Id="rId2" Type="http://schemas.openxmlformats.org/officeDocument/2006/relationships/hyperlink" Target="http://www.tutorialspoint.com/python/string_isa1num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isnumeric.htm" TargetMode="External"/><Relationship Id="rId5" Type="http://schemas.openxmlformats.org/officeDocument/2006/relationships/hyperlink" Target="http://www.tutorialspoint.com/python/string_islower.htm" TargetMode="External"/><Relationship Id="rId4" Type="http://schemas.openxmlformats.org/officeDocument/2006/relationships/hyperlink" Target="http://www.tutorialspoint.com/python/string_isdigit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string_isupper.htm" TargetMode="External"/><Relationship Id="rId7" Type="http://schemas.openxmlformats.org/officeDocument/2006/relationships/hyperlink" Target="http://www.tutorialspoint.com/python/string_lower.htm" TargetMode="External"/><Relationship Id="rId2" Type="http://schemas.openxmlformats.org/officeDocument/2006/relationships/hyperlink" Target="http://www.tutorialspoint.com/python/string_istitle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ljust.htm" TargetMode="External"/><Relationship Id="rId5" Type="http://schemas.openxmlformats.org/officeDocument/2006/relationships/hyperlink" Target="http://www.tutorialspoint.com/python/string_len.htm" TargetMode="External"/><Relationship Id="rId4" Type="http://schemas.openxmlformats.org/officeDocument/2006/relationships/hyperlink" Target="http://www.tutorialspoint.com/python/string_join.ht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ython-tuples/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eeksforgeeks.org/sets-in-python/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utorialspoint.com/python/string_rindex.htm" TargetMode="External"/><Relationship Id="rId3" Type="http://schemas.openxmlformats.org/officeDocument/2006/relationships/hyperlink" Target="http://www.tutorialspoint.com/python/string_maketrans.htm" TargetMode="External"/><Relationship Id="rId7" Type="http://schemas.openxmlformats.org/officeDocument/2006/relationships/hyperlink" Target="http://www.tutorialspoint.com/python/string_rfind.htm" TargetMode="External"/><Relationship Id="rId2" Type="http://schemas.openxmlformats.org/officeDocument/2006/relationships/hyperlink" Target="http://www.tutorialspoint.com/python/string_lstrip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replace.htm" TargetMode="External"/><Relationship Id="rId5" Type="http://schemas.openxmlformats.org/officeDocument/2006/relationships/hyperlink" Target="http://www.tutorialspoint.com/python/string_min.htm" TargetMode="External"/><Relationship Id="rId4" Type="http://schemas.openxmlformats.org/officeDocument/2006/relationships/hyperlink" Target="http://www.tutorialspoint.com/python/string_max.htm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python/string_rstrip.htm" TargetMode="External"/><Relationship Id="rId2" Type="http://schemas.openxmlformats.org/officeDocument/2006/relationships/hyperlink" Target="http://www.tutorialspoint.com/python/string_rjust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startswith.htm" TargetMode="External"/><Relationship Id="rId5" Type="http://schemas.openxmlformats.org/officeDocument/2006/relationships/hyperlink" Target="http://www.tutorialspoint.com/python/string_splitlines.htm" TargetMode="External"/><Relationship Id="rId4" Type="http://schemas.openxmlformats.org/officeDocument/2006/relationships/hyperlink" Target="http://www.tutorialspoint.com/python/string_split.htm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utorialspoint.com/python/string_isdecimal.htm" TargetMode="External"/><Relationship Id="rId3" Type="http://schemas.openxmlformats.org/officeDocument/2006/relationships/hyperlink" Target="http://www.tutorialspoint.com/python/string_swapcase.htm" TargetMode="External"/><Relationship Id="rId7" Type="http://schemas.openxmlformats.org/officeDocument/2006/relationships/hyperlink" Target="http://www.tutorialspoint.com/python/string_zfill.htm" TargetMode="External"/><Relationship Id="rId2" Type="http://schemas.openxmlformats.org/officeDocument/2006/relationships/hyperlink" Target="http://www.tutorialspoint.com/python/string_strip.htm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tutorialspoint.com/python/string_upper.htm" TargetMode="External"/><Relationship Id="rId5" Type="http://schemas.openxmlformats.org/officeDocument/2006/relationships/hyperlink" Target="http://www.tutorialspoint.com/python/string_translate.htm" TargetMode="External"/><Relationship Id="rId4" Type="http://schemas.openxmlformats.org/officeDocument/2006/relationships/hyperlink" Target="http://www.tutorialspoint.com/python/string_title.htm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0.wdp"/><Relationship Id="rId4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2.wdp"/><Relationship Id="rId4" Type="http://schemas.openxmlformats.org/officeDocument/2006/relationships/image" Target="../media/image8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0" y="1643387"/>
            <a:ext cx="9243281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 algn="ctr"/>
            <a:r>
              <a:rPr lang="en-US" dirty="0">
                <a:solidFill>
                  <a:schemeClr val="accent1"/>
                </a:solidFill>
              </a:rPr>
              <a:t>Programming in Python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0" y="3181082"/>
            <a:ext cx="9144000" cy="19624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Dr </a:t>
            </a:r>
            <a:r>
              <a:rPr lang="en-US" sz="2400" dirty="0" err="1">
                <a:solidFill>
                  <a:schemeClr val="tx1">
                    <a:lumMod val="75000"/>
                  </a:schemeClr>
                </a:solidFill>
              </a:rPr>
              <a:t>Malu</a:t>
            </a:r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 G</a:t>
            </a:r>
            <a:endParaRPr lang="en" sz="2400" dirty="0">
              <a:solidFill>
                <a:schemeClr val="tx1">
                  <a:lumMod val="75000"/>
                </a:schemeClr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>
                    <a:lumMod val="75000"/>
                  </a:schemeClr>
                </a:solidFill>
              </a:rPr>
              <a:t>Kerala University of Digital Sciences, Innovation and Technology</a:t>
            </a:r>
            <a:endParaRPr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09E7B5-64FE-4C5C-92D5-68450284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57" y="4162291"/>
            <a:ext cx="1670821" cy="5432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613" y="333755"/>
            <a:ext cx="6563068" cy="48477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5273" y="1061471"/>
            <a:ext cx="587102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3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883" y="1134269"/>
            <a:ext cx="7132518" cy="3693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0013" y="315721"/>
            <a:ext cx="4676344" cy="45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109" y="1111050"/>
            <a:ext cx="6317892" cy="3445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963" y="403954"/>
            <a:ext cx="4453923" cy="366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73250" y="4559252"/>
            <a:ext cx="379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DictionaryName[“new key”]= value</a:t>
            </a:r>
            <a:endParaRPr lang="en-IN" sz="1200" b="1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29949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648" y="1135305"/>
            <a:ext cx="6772704" cy="3166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D378E1-5A73-4F1B-A924-6C48740A6155}"/>
              </a:ext>
            </a:extLst>
          </p:cNvPr>
          <p:cNvSpPr/>
          <p:nvPr/>
        </p:nvSpPr>
        <p:spPr>
          <a:xfrm>
            <a:off x="726387" y="262271"/>
            <a:ext cx="469231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700" dirty="0">
                <a:solidFill>
                  <a:srgbClr val="2A3990"/>
                </a:solidFill>
                <a:latin typeface="Roboto"/>
                <a:ea typeface="Roboto"/>
              </a:rPr>
              <a:t>Internal working of Dictionary</a:t>
            </a:r>
            <a:endParaRPr lang="en-IN" sz="2700" dirty="0">
              <a:solidFill>
                <a:srgbClr val="2A3990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07595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8650" y="219995"/>
            <a:ext cx="7886700" cy="994172"/>
          </a:xfrm>
        </p:spPr>
        <p:txBody>
          <a:bodyPr>
            <a:normAutofit/>
          </a:bodyPr>
          <a:lstStyle/>
          <a:p>
            <a:r>
              <a:rPr lang="en-IN" sz="2700" dirty="0">
                <a:solidFill>
                  <a:srgbClr val="2A3990"/>
                </a:solidFill>
                <a:cs typeface="Arial"/>
                <a:sym typeface="Arial"/>
              </a:rPr>
              <a:t>Manipulating Dictionaries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53" y="1706392"/>
            <a:ext cx="7379494" cy="14930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480" y="1084432"/>
            <a:ext cx="5662613" cy="43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0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399" y="1032224"/>
            <a:ext cx="4986564" cy="16244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399" y="3054741"/>
            <a:ext cx="5868648" cy="14714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8956" y="1050843"/>
            <a:ext cx="603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/>
                </a:solidFill>
              </a:rPr>
              <a:t>2.</a:t>
            </a:r>
            <a:endParaRPr lang="en-IN" sz="2000" b="1" dirty="0">
              <a:solidFill>
                <a:schemeClr val="bg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3EB592-9FB7-42DC-A465-7D0D32FE8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64"/>
            <a:ext cx="7886700" cy="994172"/>
          </a:xfrm>
        </p:spPr>
        <p:txBody>
          <a:bodyPr>
            <a:normAutofit/>
          </a:bodyPr>
          <a:lstStyle/>
          <a:p>
            <a:r>
              <a:rPr lang="en-IN" sz="2700" dirty="0">
                <a:solidFill>
                  <a:srgbClr val="2A3990"/>
                </a:solidFill>
                <a:cs typeface="Arial"/>
                <a:sym typeface="Arial"/>
              </a:rPr>
              <a:t>Multiple Ways of Creating Dictionaries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C900CA-7D51-40D7-A04B-388B903957A7}"/>
              </a:ext>
            </a:extLst>
          </p:cNvPr>
          <p:cNvSpPr txBox="1"/>
          <p:nvPr/>
        </p:nvSpPr>
        <p:spPr>
          <a:xfrm>
            <a:off x="1490580" y="4451618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&gt;&gt;&gt;Alphabets</a:t>
            </a:r>
          </a:p>
          <a:p>
            <a:r>
              <a:rPr lang="en-IN" dirty="0"/>
              <a:t>{‘a’: ‘apple’, ‘b’: ‘boy’}</a:t>
            </a:r>
          </a:p>
        </p:txBody>
      </p:sp>
    </p:spTree>
    <p:extLst>
      <p:ext uri="{BB962C8B-B14F-4D97-AF65-F5344CB8AC3E}">
        <p14:creationId xmlns:p14="http://schemas.microsoft.com/office/powerpoint/2010/main" val="191926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49" y="961346"/>
            <a:ext cx="5224067" cy="146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4" y="2496906"/>
            <a:ext cx="4942399" cy="203921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81FBAEE-06F0-4FBB-90A3-B6DCE8CB7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64"/>
            <a:ext cx="7886700" cy="994172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IN" sz="2700" dirty="0">
                <a:solidFill>
                  <a:srgbClr val="2A3990"/>
                </a:solidFill>
                <a:cs typeface="Arial"/>
              </a:rPr>
              <a:t>Multiple Ways of Creating Dictionaries</a:t>
            </a:r>
          </a:p>
        </p:txBody>
      </p:sp>
    </p:spTree>
    <p:extLst>
      <p:ext uri="{BB962C8B-B14F-4D97-AF65-F5344CB8AC3E}">
        <p14:creationId xmlns:p14="http://schemas.microsoft.com/office/powerpoint/2010/main" val="412457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795" y="893365"/>
            <a:ext cx="6196760" cy="28042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47" y="3808855"/>
            <a:ext cx="3954917" cy="9941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834FEA-BE4D-494C-A787-F6BE9630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64"/>
            <a:ext cx="7886700" cy="994172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IN" sz="2700" dirty="0">
                <a:solidFill>
                  <a:srgbClr val="2A3990"/>
                </a:solidFill>
                <a:cs typeface="Arial"/>
              </a:rPr>
              <a:t>Multiple Ways of Creating Dictionaries</a:t>
            </a:r>
          </a:p>
        </p:txBody>
      </p:sp>
    </p:spTree>
    <p:extLst>
      <p:ext uri="{BB962C8B-B14F-4D97-AF65-F5344CB8AC3E}">
        <p14:creationId xmlns:p14="http://schemas.microsoft.com/office/powerpoint/2010/main" val="3487650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6391" y="1068386"/>
            <a:ext cx="5074217" cy="1706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76" y="2902460"/>
            <a:ext cx="4814888" cy="3500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91" y="3380071"/>
            <a:ext cx="5484360" cy="11685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0A3B60-6674-434A-82D7-1435A1789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65664"/>
            <a:ext cx="7886700" cy="994172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IN" sz="2700" dirty="0">
                <a:solidFill>
                  <a:srgbClr val="2A3990"/>
                </a:solidFill>
                <a:cs typeface="Arial"/>
              </a:rPr>
              <a:t>Multiple Ways of Creating Dictionaries</a:t>
            </a:r>
          </a:p>
        </p:txBody>
      </p:sp>
    </p:spTree>
    <p:extLst>
      <p:ext uri="{BB962C8B-B14F-4D97-AF65-F5344CB8AC3E}">
        <p14:creationId xmlns:p14="http://schemas.microsoft.com/office/powerpoint/2010/main" val="3424441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064" y="314092"/>
            <a:ext cx="5526077" cy="52616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34244" y="1313657"/>
            <a:ext cx="5415904" cy="184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77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400" y="842169"/>
            <a:ext cx="7823200" cy="3263504"/>
          </a:xfrm>
        </p:spPr>
        <p:txBody>
          <a:bodyPr/>
          <a:lstStyle/>
          <a:p>
            <a:pPr marL="449263" indent="-334963" algn="just"/>
            <a:r>
              <a:rPr lang="en-US" dirty="0"/>
              <a:t>The data type dictionary falls under </a:t>
            </a:r>
            <a:r>
              <a:rPr lang="en-US" dirty="0">
                <a:solidFill>
                  <a:srgbClr val="FF0000"/>
                </a:solidFill>
              </a:rPr>
              <a:t>mapping</a:t>
            </a:r>
            <a:endParaRPr lang="en-US" dirty="0"/>
          </a:p>
          <a:p>
            <a:pPr marL="449263" indent="-334963" algn="just"/>
            <a:r>
              <a:rPr lang="en-US" dirty="0"/>
              <a:t>It is a mapping between a set of keys and a set of values. </a:t>
            </a:r>
          </a:p>
          <a:p>
            <a:pPr marL="449263" indent="-334963" algn="just"/>
            <a:r>
              <a:rPr lang="en-US" dirty="0"/>
              <a:t>The key-value pair is called an item. </a:t>
            </a:r>
          </a:p>
          <a:p>
            <a:pPr marL="449263" indent="-334963" algn="just"/>
            <a:r>
              <a:rPr lang="en-US" dirty="0"/>
              <a:t>A key is separated from its value by a colon(:) and consecutive items are separated by commas. </a:t>
            </a:r>
          </a:p>
          <a:p>
            <a:pPr marL="449263" indent="-334963" algn="just"/>
            <a:r>
              <a:rPr lang="en-US" dirty="0"/>
              <a:t>Items in dictionaries are unordered, so we may not get back the data in the same order in which we had entered the data initially in the dictionary.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0884" y="3838972"/>
            <a:ext cx="4957367" cy="999197"/>
          </a:xfrm>
          <a:prstGeom prst="rect">
            <a:avLst/>
          </a:prstGeom>
          <a:solidFill>
            <a:srgbClr val="92D050"/>
          </a:solidFill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F1155-9CA9-4842-BB51-D2D2D05F17EA}"/>
              </a:ext>
            </a:extLst>
          </p:cNvPr>
          <p:cNvSpPr/>
          <p:nvPr/>
        </p:nvSpPr>
        <p:spPr>
          <a:xfrm>
            <a:off x="660400" y="334338"/>
            <a:ext cx="17331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700" dirty="0">
                <a:solidFill>
                  <a:srgbClr val="2A3990"/>
                </a:solidFill>
                <a:latin typeface="Roboto"/>
                <a:ea typeface="Roboto"/>
                <a:sym typeface="Roboto"/>
              </a:rPr>
              <a:t>Dictionary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502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7277" y="324880"/>
            <a:ext cx="4900311" cy="515379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62752" y="1210468"/>
            <a:ext cx="6508843" cy="32635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5EB6D97-2A68-4FF3-9B44-FCC40DBF2C06}"/>
              </a:ext>
            </a:extLst>
          </p:cNvPr>
          <p:cNvSpPr/>
          <p:nvPr/>
        </p:nvSpPr>
        <p:spPr>
          <a:xfrm>
            <a:off x="1162751" y="2842220"/>
            <a:ext cx="28574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1800" b="1" dirty="0"/>
              <a:t>{1: 10, 3: 20, 4: 40}</a:t>
            </a:r>
          </a:p>
        </p:txBody>
      </p:sp>
    </p:spTree>
    <p:extLst>
      <p:ext uri="{BB962C8B-B14F-4D97-AF65-F5344CB8AC3E}">
        <p14:creationId xmlns:p14="http://schemas.microsoft.com/office/powerpoint/2010/main" val="2446572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" y="204102"/>
            <a:ext cx="5730961" cy="55323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8504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The </a:t>
            </a:r>
            <a:r>
              <a:rPr lang="en-US" dirty="0">
                <a:solidFill>
                  <a:srgbClr val="DC143C"/>
                </a:solidFill>
                <a:latin typeface="Consolas" panose="020B0609020204030204" pitchFamily="49" charset="0"/>
              </a:rPr>
              <a:t>pop()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 method removes the specified item from the dictionary.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9" y="2061568"/>
            <a:ext cx="1678781" cy="1878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19" y="4089400"/>
            <a:ext cx="2414588" cy="321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69339" y="2436327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4495801" y="2159329"/>
            <a:ext cx="4584700" cy="103874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Verdana" panose="020B0604030504040204" pitchFamily="34" charset="0"/>
              </a:rPr>
              <a:t>Note: The value of the removed item is the return value of the </a:t>
            </a:r>
            <a:r>
              <a:rPr lang="en-US" sz="1050" dirty="0">
                <a:solidFill>
                  <a:srgbClr val="DC143C"/>
                </a:solidFill>
                <a:latin typeface="Consolas" panose="020B0609020204030204" pitchFamily="49" charset="0"/>
              </a:rPr>
              <a:t>pop()</a:t>
            </a:r>
            <a:r>
              <a:rPr lang="en-US" sz="1050" dirty="0">
                <a:latin typeface="Verdana" panose="020B0604030504040204" pitchFamily="34" charset="0"/>
              </a:rPr>
              <a:t> method</a:t>
            </a:r>
            <a:r>
              <a:rPr lang="en-US" sz="825" dirty="0"/>
              <a:t> 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825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825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1" y="2649826"/>
            <a:ext cx="2021681" cy="195024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573" y="4255483"/>
            <a:ext cx="621506" cy="3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1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368" y="347707"/>
            <a:ext cx="5013411" cy="517127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41353" y="1146968"/>
            <a:ext cx="6702594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75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351" y="1230313"/>
            <a:ext cx="7679298" cy="33385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511" y="333059"/>
            <a:ext cx="5154312" cy="48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8698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0046" y="247482"/>
            <a:ext cx="4760452" cy="559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73" y="1041894"/>
            <a:ext cx="4162028" cy="1937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902" y="2824050"/>
            <a:ext cx="3671753" cy="196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01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288" y="291391"/>
            <a:ext cx="5428907" cy="55710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73095" y="1200944"/>
            <a:ext cx="6447686" cy="32635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946" y="3668840"/>
            <a:ext cx="4521054" cy="125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82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222" y="1373783"/>
            <a:ext cx="5702357" cy="1318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22" y="2844459"/>
            <a:ext cx="3384323" cy="7436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1F450-6B16-459A-B266-47A2B4259AC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50" y="307866"/>
            <a:ext cx="5840799" cy="54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96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670" y="1155108"/>
            <a:ext cx="4904098" cy="1986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0" y="3141578"/>
            <a:ext cx="5333206" cy="1300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28" y="1609195"/>
            <a:ext cx="3271044" cy="163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8035A3-1148-4DA3-BDEA-340F64411AE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239" y="308575"/>
            <a:ext cx="6137361" cy="61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41" y="1109350"/>
            <a:ext cx="5406298" cy="63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05" y="2036400"/>
            <a:ext cx="5190831" cy="347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894" y="2679424"/>
            <a:ext cx="2830472" cy="773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141" y="3492325"/>
            <a:ext cx="5259389" cy="1185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133DCD-6C91-48DA-AE1D-1ECBF127759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127" y="267395"/>
            <a:ext cx="5931415" cy="5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20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65" y="1074963"/>
            <a:ext cx="2778919" cy="3500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614" y="1556737"/>
            <a:ext cx="8520600" cy="3339000"/>
          </a:xfrm>
        </p:spPr>
        <p:txBody>
          <a:bodyPr/>
          <a:lstStyle/>
          <a:p>
            <a:r>
              <a:rPr lang="en-US" dirty="0"/>
              <a:t>appends the key-value pair of the dictionary passed as the argument to the key-value pair of the given dictionary.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124" y="2331748"/>
            <a:ext cx="3672748" cy="26167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7AA5EB-345F-4C5B-99D1-36C977DD60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14" y="287862"/>
            <a:ext cx="5733707" cy="61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06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9A18CF-33E3-455A-8CC7-95C69CA1F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11" y="1229875"/>
            <a:ext cx="6213475" cy="2074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450C0F-6827-490B-8A0C-23625D1D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07" y="3530496"/>
            <a:ext cx="5345793" cy="1221118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B9CFC59-8FCE-4C4A-879A-BA94FA843EF0}"/>
              </a:ext>
            </a:extLst>
          </p:cNvPr>
          <p:cNvSpPr txBox="1">
            <a:spLocks/>
          </p:cNvSpPr>
          <p:nvPr/>
        </p:nvSpPr>
        <p:spPr>
          <a:xfrm>
            <a:off x="628650" y="293368"/>
            <a:ext cx="339224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SzPts val="3000"/>
              <a:buNone/>
              <a:defRPr sz="2700">
                <a:solidFill>
                  <a:srgbClr val="2A3990"/>
                </a:solidFill>
                <a:latin typeface="Roboto"/>
                <a:ea typeface="Roboto"/>
                <a:sym typeface="Roboto"/>
              </a:defRPr>
            </a:lvl1pPr>
            <a:lvl2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dirty="0"/>
              <a:t>Creating a Dictionary</a:t>
            </a:r>
          </a:p>
        </p:txBody>
      </p:sp>
    </p:spTree>
    <p:extLst>
      <p:ext uri="{BB962C8B-B14F-4D97-AF65-F5344CB8AC3E}">
        <p14:creationId xmlns:p14="http://schemas.microsoft.com/office/powerpoint/2010/main" val="15500906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792" y="1198617"/>
            <a:ext cx="5900579" cy="2070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785" y="3478721"/>
            <a:ext cx="4217194" cy="1146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65" y="3478721"/>
            <a:ext cx="1304086" cy="982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E2009D-0C12-4E49-B027-CC62D1F7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092" y="291390"/>
            <a:ext cx="5900580" cy="5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447" y="1101526"/>
            <a:ext cx="7593806" cy="321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F5164A-6BEB-4DA4-8064-8B04DFFC57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50" y="332580"/>
            <a:ext cx="5643091" cy="59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0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6275" y="1126644"/>
            <a:ext cx="6483804" cy="823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2051673"/>
            <a:ext cx="6581775" cy="2045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306BE-4575-4A0C-AF66-B2ED05389F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51" y="332580"/>
            <a:ext cx="5989080" cy="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099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435" y="1191817"/>
            <a:ext cx="6473473" cy="1592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07" y="2950315"/>
            <a:ext cx="5908928" cy="1392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493E9-EC06-481F-A848-C5B20A039D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050" y="332580"/>
            <a:ext cx="5807847" cy="60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83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075" y="199004"/>
            <a:ext cx="6115050" cy="99548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20750" y="1573524"/>
            <a:ext cx="5585701" cy="28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2596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156" y="1580951"/>
            <a:ext cx="4357688" cy="2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93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02F1-A6A8-4E3B-94F8-30CD8E138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0DC36-CF66-47BF-AEC0-D74C209B8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254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1DFE2A3F-6200-47F4-9FB5-F0EA528157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3400" y="21045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Strings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3E5F918B-7FAA-43F9-A83C-236466FEF83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99511" y="913370"/>
            <a:ext cx="6849836" cy="3600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/>
              <a:t>Strings are amongst the most popular types in Python. 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We can create them simply by enclosing characters in quotes. Python treats single quotes the same as double quotes.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Creating strings is as simple as assigning a value to a variable. For example: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/>
              <a:t>	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var1 = 'Hello World!'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var2 = "Python Programming" </a:t>
            </a:r>
          </a:p>
        </p:txBody>
      </p:sp>
    </p:spTree>
    <p:extLst>
      <p:ext uri="{BB962C8B-B14F-4D97-AF65-F5344CB8AC3E}">
        <p14:creationId xmlns:p14="http://schemas.microsoft.com/office/powerpoint/2010/main" val="552740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6AA5764D-F1B2-4007-BC25-AA37F7CA8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18407"/>
            <a:ext cx="6115050" cy="5143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Accessing Values in Strings: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F2145E5A-09ED-4E9A-9854-F8CE969FFC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47057" y="832757"/>
            <a:ext cx="7690757" cy="3600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500" dirty="0"/>
              <a:t>Python does not support a </a:t>
            </a:r>
            <a:r>
              <a:rPr lang="en-US" altLang="en-US" sz="1500" dirty="0">
                <a:solidFill>
                  <a:srgbClr val="FF0000"/>
                </a:solidFill>
              </a:rPr>
              <a:t>character</a:t>
            </a:r>
            <a:r>
              <a:rPr lang="en-US" altLang="en-US" sz="1500" dirty="0"/>
              <a:t> type; these are treated as </a:t>
            </a:r>
            <a:r>
              <a:rPr lang="en-US" altLang="en-US" sz="1500" dirty="0">
                <a:solidFill>
                  <a:srgbClr val="C00000"/>
                </a:solidFill>
              </a:rPr>
              <a:t>strings of length one</a:t>
            </a:r>
            <a:r>
              <a:rPr lang="en-US" altLang="en-US" sz="1500" dirty="0"/>
              <a:t>, thus also considered a substring.</a:t>
            </a:r>
          </a:p>
          <a:p>
            <a:pPr>
              <a:lnSpc>
                <a:spcPct val="150000"/>
              </a:lnSpc>
            </a:pPr>
            <a:r>
              <a:rPr lang="en-US" altLang="en-US" sz="1500" dirty="0"/>
              <a:t>To access substrings, use the square brackets for slicing along with the index or indices to obtain your substring:</a:t>
            </a:r>
          </a:p>
          <a:p>
            <a:pPr>
              <a:lnSpc>
                <a:spcPct val="150000"/>
              </a:lnSpc>
            </a:pPr>
            <a:r>
              <a:rPr lang="en-US" altLang="en-US" sz="1500" b="1" dirty="0"/>
              <a:t>Example:</a:t>
            </a:r>
          </a:p>
          <a:p>
            <a:pPr>
              <a:buFontTx/>
              <a:buNone/>
            </a:pPr>
            <a:r>
              <a:rPr lang="en-US" altLang="en-US" sz="1500" dirty="0"/>
              <a:t>	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	1 = 'Hello World!' </a:t>
            </a:r>
          </a:p>
          <a:p>
            <a:pPr>
              <a:buFontTx/>
              <a:buNone/>
            </a:pP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var2 = "Python Programming" </a:t>
            </a:r>
          </a:p>
          <a:p>
            <a:pPr>
              <a:buFontTx/>
              <a:buNone/>
            </a:pP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print "var1[0]: ", var1[0] </a:t>
            </a:r>
          </a:p>
          <a:p>
            <a:pPr>
              <a:buFontTx/>
              <a:buNone/>
            </a:pP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print "var2[1:5]: ", var2[1:5] </a:t>
            </a:r>
          </a:p>
          <a:p>
            <a:pPr>
              <a:buFontTx/>
              <a:buNone/>
            </a:pPr>
            <a:endParaRPr lang="en-US" altLang="en-US" sz="1500" dirty="0"/>
          </a:p>
          <a:p>
            <a:pPr>
              <a:buFontTx/>
              <a:buNone/>
            </a:pPr>
            <a:r>
              <a:rPr lang="en-US" altLang="en-US" sz="1500" dirty="0"/>
              <a:t>This will produce following result:</a:t>
            </a:r>
          </a:p>
          <a:p>
            <a:pPr>
              <a:buFontTx/>
              <a:buNone/>
            </a:pPr>
            <a:r>
              <a:rPr lang="en-US" altLang="en-US" sz="1500" dirty="0"/>
              <a:t>	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var1[0]: H </a:t>
            </a:r>
          </a:p>
          <a:p>
            <a:pPr>
              <a:buFontTx/>
              <a:buNone/>
            </a:pP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var2[1:5]: </a:t>
            </a:r>
            <a:r>
              <a:rPr lang="en-US" alt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ytho</a:t>
            </a:r>
            <a:r>
              <a:rPr lang="en-US" alt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838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BC394F34-0A06-4D78-BC12-BD42560E5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63336" y="285750"/>
            <a:ext cx="6115050" cy="4572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Updating Strings: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BF598E9F-B595-40A9-A203-02767D7834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06235" y="971550"/>
            <a:ext cx="7805057" cy="3600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en-US" sz="1600" dirty="0"/>
              <a:t>You can "update" an existing string by (re)assigning a variable to another string. </a:t>
            </a:r>
          </a:p>
          <a:p>
            <a:pPr>
              <a:lnSpc>
                <a:spcPct val="150000"/>
              </a:lnSpc>
            </a:pPr>
            <a:r>
              <a:rPr lang="en-US" altLang="en-US" sz="1600" dirty="0"/>
              <a:t>The new value can be related to its previous value or to a completely different string altogether.</a:t>
            </a:r>
          </a:p>
          <a:p>
            <a:pPr>
              <a:lnSpc>
                <a:spcPct val="150000"/>
              </a:lnSpc>
            </a:pPr>
            <a:r>
              <a:rPr lang="en-US" altLang="en-US" sz="1600" b="1" dirty="0"/>
              <a:t>Example: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/>
              <a:t>	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var1 = 'Hello World!'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print "Updated String :- ", var1[:6] + 'Python' </a:t>
            </a:r>
          </a:p>
          <a:p>
            <a:pPr>
              <a:lnSpc>
                <a:spcPct val="150000"/>
              </a:lnSpc>
              <a:buFontTx/>
              <a:buNone/>
            </a:pPr>
            <a:endParaRPr lang="en-US" altLang="en-US" sz="1600" dirty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/>
              <a:t>This will produce following result: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en-US" sz="1600" dirty="0"/>
              <a:t>	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Updated String :- Hello Python </a:t>
            </a:r>
          </a:p>
          <a:p>
            <a:pPr>
              <a:buFontTx/>
              <a:buNone/>
            </a:pPr>
            <a:endParaRPr lang="en-US" alt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0293" y="896075"/>
            <a:ext cx="6800850" cy="16502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66" y="2775688"/>
            <a:ext cx="7686675" cy="23502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1766" y="2597220"/>
            <a:ext cx="425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88C00"/>
                </a:solidFill>
              </a:rPr>
              <a:t>4)</a:t>
            </a:r>
            <a:endParaRPr lang="en-IN" dirty="0">
              <a:solidFill>
                <a:srgbClr val="B88C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5D105A-628A-468C-AEFB-AEA7620A85CD}"/>
              </a:ext>
            </a:extLst>
          </p:cNvPr>
          <p:cNvSpPr txBox="1">
            <a:spLocks/>
          </p:cNvSpPr>
          <p:nvPr/>
        </p:nvSpPr>
        <p:spPr>
          <a:xfrm>
            <a:off x="628650" y="295941"/>
            <a:ext cx="339224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buSzPts val="3000"/>
              <a:buNone/>
              <a:defRPr sz="2700">
                <a:solidFill>
                  <a:srgbClr val="2A3990"/>
                </a:solidFill>
                <a:latin typeface="Roboto"/>
                <a:ea typeface="Roboto"/>
              </a:defRPr>
            </a:lvl1pPr>
            <a:lvl2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en-IN" dirty="0"/>
              <a:t>Creating a Dictionary</a:t>
            </a:r>
          </a:p>
        </p:txBody>
      </p:sp>
    </p:spTree>
    <p:extLst>
      <p:ext uri="{BB962C8B-B14F-4D97-AF65-F5344CB8AC3E}">
        <p14:creationId xmlns:p14="http://schemas.microsoft.com/office/powerpoint/2010/main" val="3421091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4AEC5458-8654-434A-9EDA-972CD7C5C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7829" y="285750"/>
            <a:ext cx="6115050" cy="5715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String Special Operators: </a:t>
            </a:r>
            <a:br>
              <a:rPr lang="en-US" altLang="en-US" sz="1800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en-US" sz="18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altLang="en-US" sz="1200" dirty="0">
                <a:solidFill>
                  <a:schemeClr val="accent2">
                    <a:lumMod val="75000"/>
                  </a:schemeClr>
                </a:solidFill>
              </a:rPr>
              <a:t>Assume string variable </a:t>
            </a:r>
            <a:r>
              <a:rPr lang="en-US" altLang="en-US" sz="1200" dirty="0">
                <a:solidFill>
                  <a:srgbClr val="FF0000"/>
                </a:solidFill>
              </a:rPr>
              <a:t>a</a:t>
            </a:r>
            <a:r>
              <a:rPr lang="en-US" altLang="en-US" sz="1200" dirty="0">
                <a:solidFill>
                  <a:schemeClr val="accent2">
                    <a:lumMod val="75000"/>
                  </a:schemeClr>
                </a:solidFill>
              </a:rPr>
              <a:t> holds 'Hello' and variable </a:t>
            </a:r>
            <a:r>
              <a:rPr lang="en-US" altLang="en-US" sz="1200" dirty="0">
                <a:solidFill>
                  <a:srgbClr val="FF0000"/>
                </a:solidFill>
              </a:rPr>
              <a:t>b</a:t>
            </a:r>
            <a:r>
              <a:rPr lang="en-US" altLang="en-US" sz="1200" dirty="0">
                <a:solidFill>
                  <a:schemeClr val="accent2">
                    <a:lumMod val="75000"/>
                  </a:schemeClr>
                </a:solidFill>
              </a:rPr>
              <a:t> holds 'Python' then: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369FB35-11D5-4B9A-8D83-9A51F7ADD0D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14475" y="1045028"/>
          <a:ext cx="6115050" cy="3571876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475654140"/>
                    </a:ext>
                  </a:extLst>
                </a:gridCol>
                <a:gridCol w="3086100">
                  <a:extLst>
                    <a:ext uri="{9D8B030D-6E8A-4147-A177-3AD203B41FA5}">
                      <a16:colId xmlns:a16="http://schemas.microsoft.com/office/drawing/2014/main" val="3247451749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4162791167"/>
                    </a:ext>
                  </a:extLst>
                </a:gridCol>
              </a:tblGrid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en-US" sz="1200" u="none" strike="noStrike" kern="1200" dirty="0"/>
                        <a:t>Operator</a:t>
                      </a:r>
                      <a:endParaRPr lang="en-US" altLang="en-US" sz="1200" b="1" u="none" strike="noStrike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44" marR="7144" marT="7144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Description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Example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anchor="ctr" horzOverflow="overflow"/>
                </a:tc>
                <a:extLst>
                  <a:ext uri="{0D108BD9-81ED-4DB2-BD59-A6C34878D82A}">
                    <a16:rowId xmlns:a16="http://schemas.microsoft.com/office/drawing/2014/main" val="681459688"/>
                  </a:ext>
                </a:extLst>
              </a:tr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Concatenation - Adds values on either side of the operator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 + b will give HelloPython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72209025"/>
                  </a:ext>
                </a:extLst>
              </a:tr>
              <a:tr h="5929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Repetition - Creates new strings, concatenating multiple copies of the same string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a*2 will give -HelloHello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062514011"/>
                  </a:ext>
                </a:extLst>
              </a:tr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[]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Slice - Gives the character from the given index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a[1] will give e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203258880"/>
                  </a:ext>
                </a:extLst>
              </a:tr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[ : ]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Range Slice - Gives the characters from the given range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a[1:4] will give ell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909675438"/>
                  </a:ext>
                </a:extLst>
              </a:tr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Membership - Returns true if a character exists in the given string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 in a will give 1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930049099"/>
                  </a:ext>
                </a:extLst>
              </a:tr>
              <a:tr h="390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not in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Membership - Returns true if a character does not exist in the given string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 not in a will give 1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679256342"/>
                  </a:ext>
                </a:extLst>
              </a:tr>
              <a:tr h="3976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r/R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Raw String - Suppress actual meaning of Escape characters. 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print r'\n' prints \n and print R'\n' prints \n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647220005"/>
                  </a:ext>
                </a:extLst>
              </a:tr>
              <a:tr h="2024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%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Format - Performs String formatting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 marL="182563"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182563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See at next section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19852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882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C7E70887-E699-4A6A-B550-23294BBF29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4118" y="285758"/>
            <a:ext cx="6115050" cy="857250"/>
          </a:xfrm>
        </p:spPr>
        <p:txBody>
          <a:bodyPr>
            <a:normAutofit/>
          </a:bodyPr>
          <a:lstStyle/>
          <a:p>
            <a:r>
              <a:rPr lang="en-US" altLang="en-US" sz="2700" dirty="0">
                <a:solidFill>
                  <a:schemeClr val="accent2">
                    <a:lumMod val="75000"/>
                  </a:schemeClr>
                </a:solidFill>
              </a:rPr>
              <a:t>String Formatting with % Operator: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62137E-176E-4051-ACCD-0E6596F323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943100" y="1028700"/>
          <a:ext cx="5715000" cy="382904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09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5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/>
                        <a:t>Format Symbol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/>
                        <a:t>Conversion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character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string conversion via </a:t>
                      </a:r>
                      <a:r>
                        <a:rPr lang="en-US" sz="1200" u="none" strike="noStrike" dirty="0" err="1"/>
                        <a:t>str</a:t>
                      </a:r>
                      <a:r>
                        <a:rPr lang="en-US" sz="1200" u="none" strike="noStrike" dirty="0"/>
                        <a:t>() prior to formatting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</a:t>
                      </a:r>
                      <a:r>
                        <a:rPr lang="en-US" sz="1200" u="none" strike="noStrike" dirty="0" err="1"/>
                        <a:t>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signed decimal 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signed decimal 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%u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unsigned decimal 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octal 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hexadecimal integer (lowercase letters)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hexadecimal integer (</a:t>
                      </a:r>
                      <a:r>
                        <a:rPr lang="en-US" sz="1200" u="none" strike="noStrike" dirty="0" err="1"/>
                        <a:t>UPPERcase</a:t>
                      </a:r>
                      <a:r>
                        <a:rPr lang="en-US" sz="1200" u="none" strike="noStrike" dirty="0"/>
                        <a:t> letters)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exponential notation (with lowercase 'e')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exponential notation (with </a:t>
                      </a:r>
                      <a:r>
                        <a:rPr lang="en-US" sz="1200" u="none" strike="noStrike" dirty="0" err="1"/>
                        <a:t>UPPERcase</a:t>
                      </a:r>
                      <a:r>
                        <a:rPr lang="en-US" sz="1200" u="none" strike="noStrike" dirty="0"/>
                        <a:t> 'E')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floating point real number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the shorter of %f and %e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35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u="none" strike="noStrike" dirty="0"/>
                        <a:t>%G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/>
                        <a:t>the shorter of %f and %E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7144" marR="7144" marT="7143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5957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08DC19F-81D1-4776-9EA1-BECAD24AD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72" y="1202254"/>
            <a:ext cx="5290458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Python program to demonstrate the use of formatting using %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Initialize variable as a string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variable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'15'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string = %s"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 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Printing as raw data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raw data = %r"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Convert the variable to integer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And perform check other formatting options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variable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Without this the below statement</a:t>
            </a: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        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will give error.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integer = %d"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(string)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float = %f"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printing as any string or char after a mark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printing with special char = %c"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hexadecimal = %x"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"Variable as octal = %o"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(variable))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055CA5-2B1C-451C-9483-18AC65A40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8858" y="269531"/>
            <a:ext cx="8521700" cy="608013"/>
          </a:xfrm>
        </p:spPr>
        <p:txBody>
          <a:bodyPr/>
          <a:lstStyle/>
          <a:p>
            <a:r>
              <a:rPr lang="en-US" altLang="en-US" sz="2700" dirty="0">
                <a:solidFill>
                  <a:schemeClr val="accent2">
                    <a:lumMod val="75000"/>
                  </a:schemeClr>
                </a:solidFill>
              </a:rPr>
              <a:t>String Formatting with % Operator</a:t>
            </a:r>
            <a:r>
              <a:rPr lang="en-US" altLang="en-US" sz="2400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7D04D6-59F8-4641-A889-17B6F15A1132}"/>
              </a:ext>
            </a:extLst>
          </p:cNvPr>
          <p:cNvSpPr/>
          <p:nvPr/>
        </p:nvSpPr>
        <p:spPr>
          <a:xfrm>
            <a:off x="5959930" y="1486992"/>
            <a:ext cx="318406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Variable as string = 15</a:t>
            </a:r>
          </a:p>
          <a:p>
            <a:r>
              <a:rPr lang="en-IN" dirty="0"/>
              <a:t>Variable as raw data = '15'</a:t>
            </a:r>
          </a:p>
          <a:p>
            <a:r>
              <a:rPr lang="en-IN" dirty="0"/>
              <a:t>Variable as integer = 15</a:t>
            </a:r>
          </a:p>
          <a:p>
            <a:r>
              <a:rPr lang="en-IN" dirty="0"/>
              <a:t>Variable as float = 15.000000</a:t>
            </a:r>
          </a:p>
          <a:p>
            <a:r>
              <a:rPr lang="en-IN" dirty="0"/>
              <a:t>Variable as printing with special char = </a:t>
            </a:r>
            <a:r>
              <a:rPr lang="en-IN" dirty="0" err="1"/>
              <a:t>mayank</a:t>
            </a:r>
            <a:endParaRPr lang="en-IN" dirty="0"/>
          </a:p>
          <a:p>
            <a:r>
              <a:rPr lang="en-IN" dirty="0"/>
              <a:t>Variable as hexadecimal = f</a:t>
            </a:r>
          </a:p>
          <a:p>
            <a:r>
              <a:rPr lang="en-IN" dirty="0"/>
              <a:t>Variable as octal = 17</a:t>
            </a:r>
          </a:p>
        </p:txBody>
      </p:sp>
    </p:spTree>
    <p:extLst>
      <p:ext uri="{BB962C8B-B14F-4D97-AF65-F5344CB8AC3E}">
        <p14:creationId xmlns:p14="http://schemas.microsoft.com/office/powerpoint/2010/main" val="4219896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1E7BDB0-C80E-48CC-9665-2BC2DAF103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499" y="253481"/>
            <a:ext cx="8260800" cy="607800"/>
          </a:xfrm>
        </p:spPr>
        <p:txBody>
          <a:bodyPr>
            <a:noAutofit/>
          </a:bodyPr>
          <a:lstStyle/>
          <a:p>
            <a:r>
              <a:rPr lang="en-US" altLang="en-US" sz="2700" dirty="0">
                <a:solidFill>
                  <a:schemeClr val="accent2">
                    <a:lumMod val="75000"/>
                  </a:schemeClr>
                </a:solidFill>
              </a:rPr>
              <a:t>Other supported symbols and functionality are listed in the following table: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2FE4071-FF2C-4738-AA47-120448F9C7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443184"/>
              </p:ext>
            </p:extLst>
          </p:nvPr>
        </p:nvGraphicFramePr>
        <p:xfrm>
          <a:off x="847530" y="1456038"/>
          <a:ext cx="7708739" cy="3277462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284790">
                  <a:extLst>
                    <a:ext uri="{9D8B030D-6E8A-4147-A177-3AD203B41FA5}">
                      <a16:colId xmlns:a16="http://schemas.microsoft.com/office/drawing/2014/main" val="735311233"/>
                    </a:ext>
                  </a:extLst>
                </a:gridCol>
                <a:gridCol w="6423949">
                  <a:extLst>
                    <a:ext uri="{9D8B030D-6E8A-4147-A177-3AD203B41FA5}">
                      <a16:colId xmlns:a16="http://schemas.microsoft.com/office/drawing/2014/main" val="2494467559"/>
                    </a:ext>
                  </a:extLst>
                </a:gridCol>
              </a:tblGrid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Symbol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anchor="ctr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Functionality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anchor="ctr" horzOverflow="overflow"/>
                </a:tc>
                <a:extLst>
                  <a:ext uri="{0D108BD9-81ED-4DB2-BD59-A6C34878D82A}">
                    <a16:rowId xmlns:a16="http://schemas.microsoft.com/office/drawing/2014/main" val="87221335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*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argument specifies width or precision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505904338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-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left justification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145270830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display the sign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371396433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</a:t>
                      </a: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sp</a:t>
                      </a: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&gt;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leave a blank space before a positive number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271115824"/>
                  </a:ext>
                </a:extLst>
              </a:tr>
              <a:tr h="3712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#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add the octal leading zero ( '0' ) or hexadecimal leading '0x' or '0X', depending on whether 'x' or 'X' were used.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542281506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pad from left with zeros (instead of spaces)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100513085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%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'%%' leaves you with a single literal '%'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1133223333"/>
                  </a:ext>
                </a:extLst>
              </a:tr>
              <a:tr h="316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(var)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mapping variable (dictionary arguments)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869023944"/>
                  </a:ext>
                </a:extLst>
              </a:tr>
              <a:tr h="37126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m.n.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 is the minimum total width and n is the number of digits to display after the decimal point (if appl.)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829509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848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E8B079D9-4A59-4E29-A4AE-CB4D4BBB5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965" y="248423"/>
            <a:ext cx="6115050" cy="5143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Triple Quotes: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14E8765D-5C38-47CE-A25A-72F0E02890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965" y="1079029"/>
            <a:ext cx="7870371" cy="3429000"/>
          </a:xfrm>
        </p:spPr>
        <p:txBody>
          <a:bodyPr>
            <a:noAutofit/>
          </a:bodyPr>
          <a:lstStyle/>
          <a:p>
            <a:r>
              <a:rPr lang="en-US" altLang="en-US" sz="1600" dirty="0"/>
              <a:t>Python's triple quotes comes to the rescue by allowing strings to span multiple lines, including verbatim NEWLINEs, TABs, and any other special characters.</a:t>
            </a:r>
          </a:p>
          <a:p>
            <a:r>
              <a:rPr lang="en-US" altLang="en-US" sz="1600" dirty="0"/>
              <a:t>The syntax for triple quotes consists of three consecutive </a:t>
            </a:r>
            <a:r>
              <a:rPr lang="en-US" altLang="en-US" sz="1600" b="1" dirty="0"/>
              <a:t>single or double</a:t>
            </a:r>
            <a:r>
              <a:rPr lang="en-US" altLang="en-US" sz="1600" dirty="0"/>
              <a:t> quotes. </a:t>
            </a:r>
          </a:p>
          <a:p>
            <a:pPr>
              <a:buFontTx/>
              <a:buNone/>
            </a:pPr>
            <a:r>
              <a:rPr lang="en-US" altLang="en-US" sz="1600" dirty="0"/>
              <a:t>	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para_str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"""this is a long string that is made up of several lines and non-printable characters such as TAB ( \t ) and they will show up that way when displayed.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NEWLINEs within the string, whether explicitly given like this within the brackets [ \n ], or just a NEWLINE within the variable assignment will also show up. """ 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print </a:t>
            </a:r>
            <a:r>
              <a:rPr lang="en-US" alt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para_str</a:t>
            </a:r>
            <a:r>
              <a:rPr lang="en-US" alt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1103357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518F6D0-7C3D-490B-A7E2-B6E09629E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0486" y="257175"/>
            <a:ext cx="6115050" cy="5143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Raw String: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D921DFD1-397A-4CE5-9AAA-C1ECAE301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4400" y="922564"/>
            <a:ext cx="7600950" cy="3657600"/>
          </a:xfrm>
        </p:spPr>
        <p:txBody>
          <a:bodyPr/>
          <a:lstStyle/>
          <a:p>
            <a:r>
              <a:rPr lang="en-US" altLang="en-US" dirty="0"/>
              <a:t>Raw strings don't treat the backslash as a special character at all. Every character you put into a raw string stays the way you wrote it: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 'C:\\nowhere' </a:t>
            </a:r>
          </a:p>
          <a:p>
            <a:pPr>
              <a:buFontTx/>
              <a:buNone/>
            </a:pPr>
            <a:r>
              <a:rPr lang="en-US" altLang="en-US" dirty="0"/>
              <a:t>This would print following result:</a:t>
            </a:r>
          </a:p>
          <a:p>
            <a:pPr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C:\nowhere </a:t>
            </a:r>
          </a:p>
          <a:p>
            <a:pPr>
              <a:buFontTx/>
              <a:buNone/>
            </a:pPr>
            <a:r>
              <a:rPr lang="en-US" altLang="en-US" dirty="0"/>
              <a:t>Now let's make use of raw string. We would put expression in </a:t>
            </a:r>
            <a:r>
              <a:rPr lang="en-US" altLang="en-US" b="1" dirty="0" err="1"/>
              <a:t>r'expression</a:t>
            </a:r>
            <a:r>
              <a:rPr lang="en-US" altLang="en-US" b="1" dirty="0"/>
              <a:t>'</a:t>
            </a:r>
            <a:r>
              <a:rPr lang="en-US" altLang="en-US" dirty="0"/>
              <a:t> as follows: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r'C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:\\nowhere' </a:t>
            </a:r>
          </a:p>
          <a:p>
            <a:pPr>
              <a:buFontTx/>
              <a:buNone/>
            </a:pPr>
            <a:r>
              <a:rPr lang="en-US" altLang="en-US" dirty="0"/>
              <a:t>This would print following result:</a:t>
            </a:r>
          </a:p>
          <a:p>
            <a:pPr>
              <a:buFontTx/>
              <a:buNone/>
            </a:pP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C:\\nowhere </a:t>
            </a:r>
          </a:p>
        </p:txBody>
      </p:sp>
    </p:spTree>
    <p:extLst>
      <p:ext uri="{BB962C8B-B14F-4D97-AF65-F5344CB8AC3E}">
        <p14:creationId xmlns:p14="http://schemas.microsoft.com/office/powerpoint/2010/main" val="13425643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D96C4CCD-A372-4766-8E8A-109EC9A8AB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209" y="257175"/>
            <a:ext cx="6115050" cy="5143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Unicode String: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F3FB8793-1AC6-41D0-A26E-42F065E88B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10343" y="1028700"/>
            <a:ext cx="7582244" cy="3600450"/>
          </a:xfrm>
        </p:spPr>
        <p:txBody>
          <a:bodyPr>
            <a:normAutofit/>
          </a:bodyPr>
          <a:lstStyle/>
          <a:p>
            <a:r>
              <a:rPr lang="en-US" altLang="en-US" dirty="0"/>
              <a:t>Normal strings in Python are stored internally as 8-bit ASCII, while Unicode strings are stored as 16-bit Unicode. </a:t>
            </a:r>
          </a:p>
          <a:p>
            <a:r>
              <a:rPr lang="en-US" altLang="en-US" dirty="0"/>
              <a:t>This allows for a more varied set of characters, including special characters from most languages in the world. 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u'Hello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world!' </a:t>
            </a:r>
          </a:p>
          <a:p>
            <a:pPr>
              <a:buFontTx/>
              <a:buNone/>
            </a:pPr>
            <a:r>
              <a:rPr lang="en-US" altLang="en-US" dirty="0"/>
              <a:t>This would print following result:</a:t>
            </a:r>
          </a:p>
          <a:p>
            <a:pPr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Hello, world! </a:t>
            </a:r>
          </a:p>
        </p:txBody>
      </p:sp>
    </p:spTree>
    <p:extLst>
      <p:ext uri="{BB962C8B-B14F-4D97-AF65-F5344CB8AC3E}">
        <p14:creationId xmlns:p14="http://schemas.microsoft.com/office/powerpoint/2010/main" val="1433845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06F2E4F0-5968-4F42-87C5-4BDC24B694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7364" y="221854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82DD74-5F33-4AC9-BEF1-62189A593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243258"/>
              </p:ext>
            </p:extLst>
          </p:nvPr>
        </p:nvGraphicFramePr>
        <p:xfrm>
          <a:off x="832757" y="985142"/>
          <a:ext cx="7640314" cy="3510585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273520">
                  <a:extLst>
                    <a:ext uri="{9D8B030D-6E8A-4147-A177-3AD203B41FA5}">
                      <a16:colId xmlns:a16="http://schemas.microsoft.com/office/drawing/2014/main" val="3518081592"/>
                    </a:ext>
                  </a:extLst>
                </a:gridCol>
                <a:gridCol w="7366794">
                  <a:extLst>
                    <a:ext uri="{9D8B030D-6E8A-4147-A177-3AD203B41FA5}">
                      <a16:colId xmlns:a16="http://schemas.microsoft.com/office/drawing/2014/main" val="3738263196"/>
                    </a:ext>
                  </a:extLst>
                </a:gridCol>
              </a:tblGrid>
              <a:tr h="6805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capitalize()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619849925"/>
                  </a:ext>
                </a:extLst>
              </a:tr>
              <a:tr h="26488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Capitalizes first letter of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409116578"/>
                  </a:ext>
                </a:extLst>
              </a:tr>
              <a:tr h="118234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center(width, 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3"/>
                        </a:rPr>
                        <a:t>fillchar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620984305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Returns a space-padded string with the original string centered to a total of width columns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362657772"/>
                  </a:ext>
                </a:extLst>
              </a:tr>
              <a:tr h="25480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count(str, beg= 0,end=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4"/>
                        </a:rPr>
                        <a:t>len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(string))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532124271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Counts how many times str occurs in string, or in a substring of string if starting index beg and ending index end are given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2046776501"/>
                  </a:ext>
                </a:extLst>
              </a:tr>
              <a:tr h="25480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5"/>
                        </a:rPr>
                        <a:t>decode(encoding='UTF-8',errors='strict')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607657840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Decodes the string using the codec registered for encoding. encoding defaults to the default string encoding.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3813938326"/>
                  </a:ext>
                </a:extLst>
              </a:tr>
              <a:tr h="25480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6"/>
                        </a:rPr>
                        <a:t>encode(encoding='UTF-8',errors='strict')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2809006840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encoded string version of string; on error, default is to raise a </a:t>
                      </a:r>
                      <a:r>
                        <a:rPr kumimoji="0" lang="en-US" alt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ValueError</a:t>
                      </a: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unless errors is given with 'ignore' or 'replace'.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20192453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036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0E7AA00-5777-41E1-8DBF-FD020E1F76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8310974"/>
              </p:ext>
            </p:extLst>
          </p:nvPr>
        </p:nvGraphicFramePr>
        <p:xfrm>
          <a:off x="906235" y="2535044"/>
          <a:ext cx="7690757" cy="98964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10244">
                  <a:extLst>
                    <a:ext uri="{9D8B030D-6E8A-4147-A177-3AD203B41FA5}">
                      <a16:colId xmlns:a16="http://schemas.microsoft.com/office/drawing/2014/main" val="325587112"/>
                    </a:ext>
                  </a:extLst>
                </a:gridCol>
                <a:gridCol w="7380513">
                  <a:extLst>
                    <a:ext uri="{9D8B030D-6E8A-4147-A177-3AD203B41FA5}">
                      <a16:colId xmlns:a16="http://schemas.microsoft.com/office/drawing/2014/main" val="2422481073"/>
                    </a:ext>
                  </a:extLst>
                </a:gridCol>
              </a:tblGrid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find(str, beg=0 end=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2"/>
                        </a:rPr>
                        <a:t>len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(string))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86625268"/>
                  </a:ext>
                </a:extLst>
              </a:tr>
              <a:tr h="316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Determine if str occurs in string, or in a substring of string if starting index beg and ending index end are given; returns index if found and -1 otherwise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882269797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E92E9D1-CA90-43C4-A185-2642B2C318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7007" y="253903"/>
            <a:ext cx="6115050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009AE4-0A0B-400A-B53F-65E379B25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087240"/>
              </p:ext>
            </p:extLst>
          </p:nvPr>
        </p:nvGraphicFramePr>
        <p:xfrm>
          <a:off x="906236" y="791936"/>
          <a:ext cx="7690757" cy="1743108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275326">
                  <a:extLst>
                    <a:ext uri="{9D8B030D-6E8A-4147-A177-3AD203B41FA5}">
                      <a16:colId xmlns:a16="http://schemas.microsoft.com/office/drawing/2014/main" val="3887166273"/>
                    </a:ext>
                  </a:extLst>
                </a:gridCol>
                <a:gridCol w="7415431">
                  <a:extLst>
                    <a:ext uri="{9D8B030D-6E8A-4147-A177-3AD203B41FA5}">
                      <a16:colId xmlns:a16="http://schemas.microsoft.com/office/drawing/2014/main" val="2799440147"/>
                    </a:ext>
                  </a:extLst>
                </a:gridCol>
              </a:tblGrid>
              <a:tr h="25480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3"/>
                        </a:rPr>
                        <a:t>endswith(suffix, beg=0, end=len(string))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2861310705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Determines if string or a substring of string (if starting index beg and ending index end are given) ends with suffix; Returns true if so, and false otherwise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453425675"/>
                  </a:ext>
                </a:extLst>
              </a:tr>
              <a:tr h="254809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4"/>
                        </a:rPr>
                        <a:t>expandtabs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(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4"/>
                        </a:rPr>
                        <a:t>tabsize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=8)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4188050134"/>
                  </a:ext>
                </a:extLst>
              </a:tr>
              <a:tr h="32720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Expands tabs in string to multiple spaces; defaults to 8 spaces per tab if </a:t>
                      </a:r>
                      <a:r>
                        <a:rPr kumimoji="0" lang="en-US" altLang="en-US" sz="16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tabsize</a:t>
                      </a: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not provided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5" marB="0" horzOverflow="overflow"/>
                </a:tc>
                <a:extLst>
                  <a:ext uri="{0D108BD9-81ED-4DB2-BD59-A6C34878D82A}">
                    <a16:rowId xmlns:a16="http://schemas.microsoft.com/office/drawing/2014/main" val="179593307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B3AC69-A957-4284-9543-6A1691013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600560"/>
              </p:ext>
            </p:extLst>
          </p:nvPr>
        </p:nvGraphicFramePr>
        <p:xfrm>
          <a:off x="906234" y="3524692"/>
          <a:ext cx="7608207" cy="50196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18409">
                  <a:extLst>
                    <a:ext uri="{9D8B030D-6E8A-4147-A177-3AD203B41FA5}">
                      <a16:colId xmlns:a16="http://schemas.microsoft.com/office/drawing/2014/main" val="2558792964"/>
                    </a:ext>
                  </a:extLst>
                </a:gridCol>
                <a:gridCol w="7289798">
                  <a:extLst>
                    <a:ext uri="{9D8B030D-6E8A-4147-A177-3AD203B41FA5}">
                      <a16:colId xmlns:a16="http://schemas.microsoft.com/office/drawing/2014/main" val="3786244474"/>
                    </a:ext>
                  </a:extLst>
                </a:gridCol>
              </a:tblGrid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5"/>
                        </a:rPr>
                        <a:t>index(str, beg=0, end=len(string))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151521488"/>
                  </a:ext>
                </a:extLst>
              </a:tr>
              <a:tr h="2092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Same as find(), but raises an exception if str not found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758567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89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AE2C2E-E4F3-4338-9E75-D1F398844C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579204"/>
              </p:ext>
            </p:extLst>
          </p:nvPr>
        </p:nvGraphicFramePr>
        <p:xfrm>
          <a:off x="615497" y="1030969"/>
          <a:ext cx="7913006" cy="3743328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538530">
                  <a:extLst>
                    <a:ext uri="{9D8B030D-6E8A-4147-A177-3AD203B41FA5}">
                      <a16:colId xmlns:a16="http://schemas.microsoft.com/office/drawing/2014/main" val="3672586171"/>
                    </a:ext>
                  </a:extLst>
                </a:gridCol>
                <a:gridCol w="7374476">
                  <a:extLst>
                    <a:ext uri="{9D8B030D-6E8A-4147-A177-3AD203B41FA5}">
                      <a16:colId xmlns:a16="http://schemas.microsoft.com/office/drawing/2014/main" val="1121882621"/>
                    </a:ext>
                  </a:extLst>
                </a:gridCol>
              </a:tblGrid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isa1num()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4093952450"/>
                  </a:ext>
                </a:extLst>
              </a:tr>
              <a:tr h="316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string has at least 1 character and all characters are alphanumeric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661092133"/>
                  </a:ext>
                </a:extLst>
              </a:tr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kern="1200" cap="none" normalizeH="0" baseline="0" dirty="0" err="1">
                          <a:ln>
                            <a:noFill/>
                          </a:ln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isalpha</a:t>
                      </a: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600789153"/>
                  </a:ext>
                </a:extLst>
              </a:tr>
              <a:tr h="316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string has at least 1 character and all characters are alphabetic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95430791"/>
                  </a:ext>
                </a:extLst>
              </a:tr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4"/>
                        </a:rPr>
                        <a:t>isdigit</a:t>
                      </a: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208618623"/>
                  </a:ext>
                </a:extLst>
              </a:tr>
              <a:tr h="2092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string contains only digits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62783698"/>
                  </a:ext>
                </a:extLst>
              </a:tr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5"/>
                        </a:rPr>
                        <a:t>islower</a:t>
                      </a: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5"/>
                        </a:rPr>
                        <a:t>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872504177"/>
                  </a:ext>
                </a:extLst>
              </a:tr>
              <a:tr h="316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string has at least 1 cased character and all cased characters are in lowercase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974651267"/>
                  </a:ext>
                </a:extLst>
              </a:tr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6"/>
                        </a:rPr>
                        <a:t>isnumeric</a:t>
                      </a: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6"/>
                        </a:rPr>
                        <a:t>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85775763"/>
                  </a:ext>
                </a:extLst>
              </a:tr>
              <a:tr h="316802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a </a:t>
                      </a: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unicode</a:t>
                      </a: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string contains only numeric characters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432973587"/>
                  </a:ext>
                </a:extLst>
              </a:tr>
              <a:tr h="20929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7"/>
                        </a:rPr>
                        <a:t>isspace</a:t>
                      </a:r>
                      <a:r>
                        <a:rPr kumimoji="0" lang="en-US" altLang="en-US" sz="1500" u="sng" strike="noStrike" cap="none" normalizeH="0" baseline="0" dirty="0">
                          <a:ln>
                            <a:noFill/>
                          </a:ln>
                          <a:effectLst/>
                          <a:hlinkClick r:id="rId7"/>
                        </a:rPr>
                        <a:t>()</a:t>
                      </a:r>
                      <a:endParaRPr kumimoji="0" lang="en-US" altLang="en-US" sz="15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603538629"/>
                  </a:ext>
                </a:extLst>
              </a:tr>
              <a:tr h="20929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string contains only whitespace characters and false otherwise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936387996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83622042-5C57-4052-A485-93C1AE12F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5291" y="253056"/>
            <a:ext cx="8521700" cy="6080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</p:spTree>
    <p:extLst>
      <p:ext uri="{BB962C8B-B14F-4D97-AF65-F5344CB8AC3E}">
        <p14:creationId xmlns:p14="http://schemas.microsoft.com/office/powerpoint/2010/main" val="179398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080"/>
            <a:ext cx="7886700" cy="994172"/>
          </a:xfr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Font typeface="Arial"/>
            </a:pPr>
            <a:r>
              <a:rPr lang="en-IN" sz="2700" dirty="0">
                <a:solidFill>
                  <a:srgbClr val="2A3990"/>
                </a:solidFill>
                <a:cs typeface="Arial"/>
                <a:sym typeface="Arial"/>
              </a:rPr>
              <a:t>Creating a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824" y="1296252"/>
            <a:ext cx="7258051" cy="326350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To create a dictionary, the items entered are separated by commas and enclosed in curly braces.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Each item is a key value pair, separated through colon (:).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keys in the dictionary must be unique and should be of any immutable data type i.e. number, string or tuple.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values can be repeated and can be of any data type.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6363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0D1B53E-DF4F-4BD6-8DA6-2F2A47C97C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0341439"/>
              </p:ext>
            </p:extLst>
          </p:nvPr>
        </p:nvGraphicFramePr>
        <p:xfrm>
          <a:off x="857250" y="914401"/>
          <a:ext cx="6857999" cy="37433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4560">
                  <a:extLst>
                    <a:ext uri="{9D8B030D-6E8A-4147-A177-3AD203B41FA5}">
                      <a16:colId xmlns:a16="http://schemas.microsoft.com/office/drawing/2014/main" val="3330895310"/>
                    </a:ext>
                  </a:extLst>
                </a:gridCol>
                <a:gridCol w="6473439">
                  <a:extLst>
                    <a:ext uri="{9D8B030D-6E8A-4147-A177-3AD203B41FA5}">
                      <a16:colId xmlns:a16="http://schemas.microsoft.com/office/drawing/2014/main" val="3669748062"/>
                    </a:ext>
                  </a:extLst>
                </a:gridCol>
              </a:tblGrid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2"/>
                        </a:rPr>
                        <a:t>istitle()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181484643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Returns true if string is properly "titlecased" and false otherwise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243750732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16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3"/>
                        </a:rPr>
                        <a:t>isupper()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99179191"/>
                  </a:ext>
                </a:extLst>
              </a:tr>
              <a:tr h="3271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Returns true if string has at least one cased character and all cased characters are in uppercase and false otherwise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501351319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17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join(seq)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369555727"/>
                  </a:ext>
                </a:extLst>
              </a:tr>
              <a:tr h="3271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Merges (concatenates) the string representations of elements in sequence seq into a string, with separator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071363693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18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5"/>
                        </a:rPr>
                        <a:t>len(string)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98405201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the length of the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059057512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19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6"/>
                        </a:rPr>
                        <a:t>ljust(width[, fillchar])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1492577128"/>
                  </a:ext>
                </a:extLst>
              </a:tr>
              <a:tr h="32718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a space-padded string with the original string left-justified to a total of width columns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005067016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20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7"/>
                        </a:rPr>
                        <a:t>lower()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817332905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Converts all uppercase letters in string to lowercase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516449029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E186B07-E114-49C9-8F2A-1CFE37EE0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965" y="285751"/>
            <a:ext cx="6115050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</p:spTree>
    <p:extLst>
      <p:ext uri="{BB962C8B-B14F-4D97-AF65-F5344CB8AC3E}">
        <p14:creationId xmlns:p14="http://schemas.microsoft.com/office/powerpoint/2010/main" val="1799806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0387-E2B3-45EF-A43C-09B366412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19" y="26171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Joining with an empty string</a:t>
            </a:r>
            <a:br>
              <a:rPr lang="en-US" b="1" dirty="0"/>
            </a:br>
            <a:endParaRPr lang="en-IN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912FF87-2D71-4313-9F1E-6C6361FE65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7264" y="1380307"/>
            <a:ext cx="500036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Joining with empty separator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list1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[‘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‘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‘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‘S’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‘I’,’T’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("".join(list1))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Joining with string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list1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 KUDSIT"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1493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“@"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.join(list1))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BFC19EB-5F9E-49F0-B859-0AFB8E46B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6096" y="1876066"/>
            <a:ext cx="3172771" cy="9714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Output: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273239"/>
                </a:solidFill>
                <a:latin typeface="urw-din"/>
              </a:rPr>
              <a:t>KUDSIT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000" dirty="0">
                <a:solidFill>
                  <a:srgbClr val="273239"/>
                </a:solidFill>
                <a:latin typeface="Consolas" panose="020B0609020204030204" pitchFamily="49" charset="0"/>
              </a:rPr>
              <a:t>geeks K@U@D@S@I@T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589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171825-9A04-4A22-9925-1285BE9AAE12}"/>
              </a:ext>
            </a:extLst>
          </p:cNvPr>
          <p:cNvSpPr/>
          <p:nvPr/>
        </p:nvSpPr>
        <p:spPr>
          <a:xfrm>
            <a:off x="491368" y="409277"/>
            <a:ext cx="617989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000" dirty="0">
                <a:solidFill>
                  <a:schemeClr val="accent2">
                    <a:lumMod val="75000"/>
                  </a:schemeClr>
                </a:solidFill>
                <a:latin typeface="Roboto"/>
                <a:ea typeface="Roboto"/>
                <a:sym typeface="Roboto"/>
              </a:rPr>
              <a:t>Joining String with lists using join()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9503092-0871-49BB-9A15-C70920E971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947958"/>
              </p:ext>
            </p:extLst>
          </p:nvPr>
        </p:nvGraphicFramePr>
        <p:xfrm>
          <a:off x="609049" y="1305801"/>
          <a:ext cx="6204030" cy="2956560"/>
        </p:xfrm>
        <a:graphic>
          <a:graphicData uri="http://schemas.openxmlformats.org/drawingml/2006/table">
            <a:tbl>
              <a:tblPr/>
              <a:tblGrid>
                <a:gridCol w="6204030">
                  <a:extLst>
                    <a:ext uri="{9D8B030D-6E8A-4147-A177-3AD203B41FA5}">
                      <a16:colId xmlns:a16="http://schemas.microsoft.com/office/drawing/2014/main" val="3781068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elements in tuples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list1 = ('1', '2', '3', '4')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put any </a:t>
                      </a:r>
                      <a:r>
                        <a:rPr lang="en-US" sz="1800" b="0" i="0" dirty="0" err="1">
                          <a:effectLst/>
                          <a:latin typeface="Consolas" panose="020B0609020204030204" pitchFamily="49" charset="0"/>
                        </a:rPr>
                        <a:t>characher</a:t>
                      </a:r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 to join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s = "-"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joins elements of list1 by '-'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and stores in string s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s = </a:t>
                      </a:r>
                      <a:r>
                        <a:rPr lang="en-US" sz="1800" b="0" i="0" dirty="0" err="1">
                          <a:effectLst/>
                          <a:latin typeface="Consolas" panose="020B0609020204030204" pitchFamily="49" charset="0"/>
                        </a:rPr>
                        <a:t>s.join</a:t>
                      </a:r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(list1)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join use to join a list of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# strings to a separator s</a:t>
                      </a:r>
                    </a:p>
                    <a:p>
                      <a:pPr algn="l" rtl="0" fontAlgn="base"/>
                      <a:r>
                        <a:rPr lang="en-US" sz="1800" b="0" i="0" dirty="0">
                          <a:effectLst/>
                          <a:latin typeface="Consolas" panose="020B0609020204030204" pitchFamily="49" charset="0"/>
                        </a:rPr>
                        <a:t>print(s)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791283"/>
                  </a:ext>
                </a:extLst>
              </a:tr>
            </a:tbl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4E50C0D6-D25E-4BB2-8C53-CD03D4368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538" y="1436855"/>
            <a:ext cx="4075513" cy="13272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9522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Here, we join the </a:t>
            </a:r>
            <a:r>
              <a:rPr kumimoji="0" lang="en-US" altLang="en-US" sz="1600" b="0" i="0" u="sng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  <a:hlinkClick r:id="rId2"/>
              </a:rPr>
              <a:t>tuples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of elements using the join() method in which we can put any character to join with a string.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Python3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457E8E6-9743-4F66-B807-37D3901BB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0957" y="2575377"/>
            <a:ext cx="1567580" cy="4174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Output: 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1-2-3-4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053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034D-3D46-4D43-B1A1-1D47E330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029" y="266960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Joining String with sets using join()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7B8E-8653-4585-BFCB-DA3B3E86F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/>
              <a:t>In this example, we are using a </a:t>
            </a:r>
            <a:r>
              <a:rPr lang="en-US" u="sng" dirty="0">
                <a:hlinkClick r:id="rId2"/>
              </a:rPr>
              <a:t>Python set</a:t>
            </a:r>
            <a:r>
              <a:rPr lang="en-US" dirty="0"/>
              <a:t> to join the string.</a:t>
            </a:r>
          </a:p>
          <a:p>
            <a:pPr fontAlgn="base"/>
            <a:r>
              <a:rPr lang="en-US" dirty="0"/>
              <a:t>Note: Set contains only unique value therefore out of two </a:t>
            </a:r>
            <a:r>
              <a:rPr lang="en-US" b="1" dirty="0"/>
              <a:t>4 </a:t>
            </a:r>
            <a:r>
              <a:rPr lang="en-US" dirty="0"/>
              <a:t>one 4 is printed.</a:t>
            </a:r>
          </a:p>
          <a:p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66A54A1-1FCB-412A-9BA8-AAD716BB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99984"/>
              </p:ext>
            </p:extLst>
          </p:nvPr>
        </p:nvGraphicFramePr>
        <p:xfrm>
          <a:off x="747030" y="1972809"/>
          <a:ext cx="5010912" cy="2499360"/>
        </p:xfrm>
        <a:graphic>
          <a:graphicData uri="http://schemas.openxmlformats.org/drawingml/2006/table">
            <a:tbl>
              <a:tblPr/>
              <a:tblGrid>
                <a:gridCol w="5010912">
                  <a:extLst>
                    <a:ext uri="{9D8B030D-6E8A-4147-A177-3AD203B41FA5}">
                      <a16:colId xmlns:a16="http://schemas.microsoft.com/office/drawing/2014/main" val="6853149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list1 = {'1', '2', '3', '4', '4'}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# put any </a:t>
                      </a:r>
                      <a:r>
                        <a:rPr lang="en-US" sz="1250" b="0" i="0" dirty="0" err="1">
                          <a:effectLst/>
                          <a:latin typeface="Consolas" panose="020B0609020204030204" pitchFamily="49" charset="0"/>
                        </a:rPr>
                        <a:t>characher</a:t>
                      </a:r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 to join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s = "-#-"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# joins elements of list1 by '-#-'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# and stores in string s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s = </a:t>
                      </a:r>
                      <a:r>
                        <a:rPr lang="en-US" sz="1250" b="0" i="0" dirty="0" err="1">
                          <a:effectLst/>
                          <a:latin typeface="Consolas" panose="020B0609020204030204" pitchFamily="49" charset="0"/>
                        </a:rPr>
                        <a:t>s.join</a:t>
                      </a:r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(list1)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# join use to join a list of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# strings to a separator s</a:t>
                      </a:r>
                    </a:p>
                    <a:p>
                      <a:pPr algn="l" rtl="0" fontAlgn="base"/>
                      <a:r>
                        <a:rPr lang="en-US" sz="1250" b="0" i="0" dirty="0">
                          <a:effectLst/>
                          <a:latin typeface="Consolas" panose="020B0609020204030204" pitchFamily="49" charset="0"/>
                        </a:rPr>
                        <a:t>print(s)</a:t>
                      </a:r>
                    </a:p>
                  </a:txBody>
                  <a:tcPr marL="76200" marR="76200" marT="106680" marB="10668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395488"/>
                  </a:ext>
                </a:extLst>
              </a:tr>
            </a:tbl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8144B131-0136-47C0-83E2-802CB69CA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30" y="4524796"/>
            <a:ext cx="8088413" cy="4174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Output: </a:t>
            </a:r>
            <a:endParaRPr kumimoji="0" lang="en-US" altLang="en-US" sz="1200" b="0" i="0" u="none" strike="noStrike" cap="none" normalizeH="0" baseline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1-#-3-#-2-#-4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300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A5383-8A6A-4DB6-8EC2-93DA36565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19" y="276267"/>
            <a:ext cx="8520600" cy="607800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chemeClr val="accent2">
                    <a:lumMod val="75000"/>
                  </a:schemeClr>
                </a:solidFill>
              </a:rPr>
              <a:t>Joining String with a dictionary using join()</a:t>
            </a:r>
            <a:endParaRPr lang="en-IN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C32B6-B5F9-4110-A401-A9796765F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13" y="1116773"/>
            <a:ext cx="8520600" cy="3339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When joining a string with a dictionary, it will join with the keys of a Python dictionary, not with values.</a:t>
            </a:r>
          </a:p>
          <a:p>
            <a:pPr marL="114300" indent="0">
              <a:buNone/>
            </a:pPr>
            <a:r>
              <a:rPr lang="en-US" dirty="0" err="1"/>
              <a:t>dic</a:t>
            </a:r>
            <a:r>
              <a:rPr lang="en-US" dirty="0"/>
              <a:t> = {‘Digital': 1, ‘University ': 2, ‘Kerala': 3}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# Joining special character with dictionary</a:t>
            </a:r>
          </a:p>
          <a:p>
            <a:pPr marL="114300" indent="0">
              <a:buNone/>
            </a:pPr>
            <a:r>
              <a:rPr lang="en-US" dirty="0"/>
              <a:t>string = '_'.join(</a:t>
            </a:r>
            <a:r>
              <a:rPr lang="en-US" dirty="0" err="1"/>
              <a:t>dic</a:t>
            </a:r>
            <a:r>
              <a:rPr lang="en-US" dirty="0"/>
              <a:t>)</a:t>
            </a:r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print(string)</a:t>
            </a:r>
          </a:p>
          <a:p>
            <a:pPr marL="114300" indent="0">
              <a:buNone/>
            </a:pP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42FFB10-06DB-4BD4-A840-B22FE588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06" y="4022816"/>
            <a:ext cx="3087384" cy="5405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urw-din"/>
              </a:rPr>
              <a:t>Output: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‘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Digital_University_Kerala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895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43FF72-4982-4C86-826A-279C9B45E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4138831"/>
              </p:ext>
            </p:extLst>
          </p:nvPr>
        </p:nvGraphicFramePr>
        <p:xfrm>
          <a:off x="817336" y="1086263"/>
          <a:ext cx="7918450" cy="150589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4024">
                  <a:extLst>
                    <a:ext uri="{9D8B030D-6E8A-4147-A177-3AD203B41FA5}">
                      <a16:colId xmlns:a16="http://schemas.microsoft.com/office/drawing/2014/main" val="3455751553"/>
                    </a:ext>
                  </a:extLst>
                </a:gridCol>
                <a:gridCol w="7474426">
                  <a:extLst>
                    <a:ext uri="{9D8B030D-6E8A-4147-A177-3AD203B41FA5}">
                      <a16:colId xmlns:a16="http://schemas.microsoft.com/office/drawing/2014/main" val="2439550095"/>
                    </a:ext>
                  </a:extLst>
                </a:gridCol>
              </a:tblGrid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21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2"/>
                        </a:rPr>
                        <a:t>lstrip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()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2761511386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Removes all leading whitespace in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1184399863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3"/>
                        </a:rPr>
                        <a:t>maketrans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()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894489911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a translation table to be used in translate function.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4188106386"/>
                  </a:ext>
                </a:extLst>
              </a:tr>
              <a:tr h="202678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23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max(str)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251875725"/>
                  </a:ext>
                </a:extLst>
              </a:tr>
              <a:tr h="202678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the max alphabetical character from the string str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3" marB="0" horzOverflow="overflow"/>
                </a:tc>
                <a:extLst>
                  <a:ext uri="{0D108BD9-81ED-4DB2-BD59-A6C34878D82A}">
                    <a16:rowId xmlns:a16="http://schemas.microsoft.com/office/drawing/2014/main" val="3470995564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831F594-1511-40DC-BE7C-4610498609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15711" y="240887"/>
            <a:ext cx="8521700" cy="608013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EC70105-1076-45E1-A91A-CDAFD1001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17861"/>
              </p:ext>
            </p:extLst>
          </p:nvPr>
        </p:nvGraphicFramePr>
        <p:xfrm>
          <a:off x="817336" y="2650901"/>
          <a:ext cx="7779657" cy="22517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82215">
                  <a:extLst>
                    <a:ext uri="{9D8B030D-6E8A-4147-A177-3AD203B41FA5}">
                      <a16:colId xmlns:a16="http://schemas.microsoft.com/office/drawing/2014/main" val="627391019"/>
                    </a:ext>
                  </a:extLst>
                </a:gridCol>
                <a:gridCol w="7397442">
                  <a:extLst>
                    <a:ext uri="{9D8B030D-6E8A-4147-A177-3AD203B41FA5}">
                      <a16:colId xmlns:a16="http://schemas.microsoft.com/office/drawing/2014/main" val="1848471491"/>
                    </a:ext>
                  </a:extLst>
                </a:gridCol>
              </a:tblGrid>
              <a:tr h="11430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24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5"/>
                        </a:rPr>
                        <a:t>min(str)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252739346"/>
                  </a:ext>
                </a:extLst>
              </a:tr>
              <a:tr h="2307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the min alphabetical character from the string str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59132008"/>
                  </a:ext>
                </a:extLst>
              </a:tr>
              <a:tr h="149621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25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6"/>
                        </a:rPr>
                        <a:t>replace(old, new [, max])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189751176"/>
                  </a:ext>
                </a:extLst>
              </a:tr>
              <a:tr h="3271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Replaces all occurrences of old in string with new, or at most max occurrences if max given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565566101"/>
                  </a:ext>
                </a:extLst>
              </a:tr>
              <a:tr h="14676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26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7"/>
                        </a:rPr>
                        <a:t>rfind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7"/>
                        </a:rPr>
                        <a:t>(str, beg=0,end=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7"/>
                        </a:rPr>
                        <a:t>len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7"/>
                        </a:rPr>
                        <a:t>(string))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569599591"/>
                  </a:ext>
                </a:extLst>
              </a:tr>
              <a:tr h="2307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Same as find(), but search backwards in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618185038"/>
                  </a:ext>
                </a:extLst>
              </a:tr>
              <a:tr h="23076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27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8"/>
                        </a:rPr>
                        <a:t>rindex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8"/>
                        </a:rPr>
                        <a:t>( str, beg=0, end=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8"/>
                        </a:rPr>
                        <a:t>len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8"/>
                        </a:rPr>
                        <a:t>(string))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168017836"/>
                  </a:ext>
                </a:extLst>
              </a:tr>
              <a:tr h="2307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Same as index(), but search backwards in string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778954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01379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8E72FB-8FF3-4549-9B38-260DE3C2C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0765358"/>
              </p:ext>
            </p:extLst>
          </p:nvPr>
        </p:nvGraphicFramePr>
        <p:xfrm>
          <a:off x="783771" y="1012371"/>
          <a:ext cx="7723415" cy="27393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12816">
                  <a:extLst>
                    <a:ext uri="{9D8B030D-6E8A-4147-A177-3AD203B41FA5}">
                      <a16:colId xmlns:a16="http://schemas.microsoft.com/office/drawing/2014/main" val="726538745"/>
                    </a:ext>
                  </a:extLst>
                </a:gridCol>
                <a:gridCol w="7110599">
                  <a:extLst>
                    <a:ext uri="{9D8B030D-6E8A-4147-A177-3AD203B41FA5}">
                      <a16:colId xmlns:a16="http://schemas.microsoft.com/office/drawing/2014/main" val="4001807033"/>
                    </a:ext>
                  </a:extLst>
                </a:gridCol>
              </a:tblGrid>
              <a:tr h="23076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28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2"/>
                        </a:rPr>
                        <a:t>rjust(width,[, fillchar])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378181123"/>
                  </a:ext>
                </a:extLst>
              </a:tr>
              <a:tr h="3271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a space-padded string with the original string right-justified to a total of width columns.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67075933"/>
                  </a:ext>
                </a:extLst>
              </a:tr>
              <a:tr h="23076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29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3"/>
                        </a:rPr>
                        <a:t>rstrip()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4120539"/>
                  </a:ext>
                </a:extLst>
              </a:tr>
              <a:tr h="23076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Removes all trailing whitespace of string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832369775"/>
                  </a:ext>
                </a:extLst>
              </a:tr>
              <a:tr h="23076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30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4"/>
                        </a:rPr>
                        <a:t>split(str="", num=string.count(str))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001239673"/>
                  </a:ext>
                </a:extLst>
              </a:tr>
              <a:tr h="3271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Splits string according to delimiter str (space if not provided) and returns list of substrings; split into at most num substrings if given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400325123"/>
                  </a:ext>
                </a:extLst>
              </a:tr>
              <a:tr h="230767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31</a:t>
                      </a:r>
                      <a:endParaRPr kumimoji="0" lang="en-US" altLang="en-US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>
                          <a:ln>
                            <a:noFill/>
                          </a:ln>
                          <a:effectLst/>
                          <a:hlinkClick r:id="rId5"/>
                        </a:rPr>
                        <a:t>splitlines( num=string.count('\n'))</a:t>
                      </a:r>
                      <a:endParaRPr kumimoji="0" lang="en-US" altLang="en-US" sz="16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755378903"/>
                  </a:ext>
                </a:extLst>
              </a:tr>
              <a:tr h="327184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Splits string at all (or num) NEWLINEs and returns a list of each line with NEWLINEs removed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903694863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CE4CE7C-CF0C-418E-9446-7BDB0E179C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285750"/>
            <a:ext cx="6115050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A776BA4-ED01-4D08-9D0F-302D9C164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54979"/>
              </p:ext>
            </p:extLst>
          </p:nvPr>
        </p:nvGraphicFramePr>
        <p:xfrm>
          <a:off x="783771" y="3837761"/>
          <a:ext cx="8066315" cy="9896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95993">
                  <a:extLst>
                    <a:ext uri="{9D8B030D-6E8A-4147-A177-3AD203B41FA5}">
                      <a16:colId xmlns:a16="http://schemas.microsoft.com/office/drawing/2014/main" val="2131510543"/>
                    </a:ext>
                  </a:extLst>
                </a:gridCol>
                <a:gridCol w="7470322">
                  <a:extLst>
                    <a:ext uri="{9D8B030D-6E8A-4147-A177-3AD203B41FA5}">
                      <a16:colId xmlns:a16="http://schemas.microsoft.com/office/drawing/2014/main" val="2891223698"/>
                    </a:ext>
                  </a:extLst>
                </a:gridCol>
              </a:tblGrid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32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6"/>
                        </a:rPr>
                        <a:t>startswith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6"/>
                        </a:rPr>
                        <a:t>(str, beg=0,end=</a:t>
                      </a:r>
                      <a:r>
                        <a:rPr kumimoji="0" lang="en-US" altLang="en-US" sz="16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6"/>
                        </a:rPr>
                        <a:t>len</a:t>
                      </a:r>
                      <a:r>
                        <a:rPr kumimoji="0" lang="en-US" altLang="en-US" sz="1600" u="sng" strike="noStrike" cap="none" normalizeH="0" baseline="0" dirty="0">
                          <a:ln>
                            <a:noFill/>
                          </a:ln>
                          <a:effectLst/>
                          <a:hlinkClick r:id="rId6"/>
                        </a:rPr>
                        <a:t>(string))</a:t>
                      </a:r>
                      <a:endParaRPr kumimoji="0" lang="en-US" altLang="en-US" sz="16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05654013"/>
                  </a:ext>
                </a:extLst>
              </a:tr>
              <a:tr h="3363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Determines if string or a substring of string (if starting index beg and ending index end are given) starts with substring str; Returns true if so, and false otherwise</a:t>
                      </a:r>
                      <a:endParaRPr kumimoji="0" lang="en-US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319967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6931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598822E-DE70-455B-9699-1EE8AE164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371556"/>
              </p:ext>
            </p:extLst>
          </p:nvPr>
        </p:nvGraphicFramePr>
        <p:xfrm>
          <a:off x="996043" y="922564"/>
          <a:ext cx="7813221" cy="391016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449036">
                  <a:extLst>
                    <a:ext uri="{9D8B030D-6E8A-4147-A177-3AD203B41FA5}">
                      <a16:colId xmlns:a16="http://schemas.microsoft.com/office/drawing/2014/main" val="3083727922"/>
                    </a:ext>
                  </a:extLst>
                </a:gridCol>
                <a:gridCol w="7364185">
                  <a:extLst>
                    <a:ext uri="{9D8B030D-6E8A-4147-A177-3AD203B41FA5}">
                      <a16:colId xmlns:a16="http://schemas.microsoft.com/office/drawing/2014/main" val="1010527175"/>
                    </a:ext>
                  </a:extLst>
                </a:gridCol>
              </a:tblGrid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33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 dirty="0">
                          <a:ln>
                            <a:noFill/>
                          </a:ln>
                          <a:effectLst/>
                          <a:hlinkClick r:id="rId2"/>
                        </a:rPr>
                        <a:t>strip([chars])</a:t>
                      </a:r>
                      <a:endParaRPr kumimoji="0" lang="en-US" alt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168421097"/>
                  </a:ext>
                </a:extLst>
              </a:tr>
              <a:tr h="2371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Performs both </a:t>
                      </a: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lstrip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() and </a:t>
                      </a: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rstrip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() on string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450611404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34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3"/>
                        </a:rPr>
                        <a:t>swapcase</a:t>
                      </a:r>
                      <a:r>
                        <a:rPr kumimoji="0" lang="en-US" altLang="en-US" sz="1400" u="sng" strike="noStrike" cap="none" normalizeH="0" baseline="0" dirty="0">
                          <a:ln>
                            <a:noFill/>
                          </a:ln>
                          <a:effectLst/>
                          <a:hlinkClick r:id="rId3"/>
                        </a:rPr>
                        <a:t>()</a:t>
                      </a:r>
                      <a:endParaRPr kumimoji="0" lang="en-US" alt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518439032"/>
                  </a:ext>
                </a:extLst>
              </a:tr>
              <a:tr h="2371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Inverts case for all letters in string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251390943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35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 dirty="0">
                          <a:ln>
                            <a:noFill/>
                          </a:ln>
                          <a:effectLst/>
                          <a:hlinkClick r:id="rId4"/>
                        </a:rPr>
                        <a:t>title()</a:t>
                      </a:r>
                      <a:endParaRPr kumimoji="0" lang="en-US" alt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2234501395"/>
                  </a:ext>
                </a:extLst>
              </a:tr>
              <a:tr h="3363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"</a:t>
                      </a: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titlecased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" version of string, that is, all words begin with uppercase, and the rest are lowercase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991932424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36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>
                          <a:ln>
                            <a:noFill/>
                          </a:ln>
                          <a:effectLst/>
                          <a:hlinkClick r:id="rId5"/>
                        </a:rPr>
                        <a:t>translate(table, deletechars="")</a:t>
                      </a:r>
                      <a:endParaRPr kumimoji="0" lang="en-US" altLang="en-US" sz="14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473839245"/>
                  </a:ext>
                </a:extLst>
              </a:tr>
              <a:tr h="3363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Translates string according to translation table str(256 chars), removing those in the del string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83754515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37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>
                          <a:ln>
                            <a:noFill/>
                          </a:ln>
                          <a:effectLst/>
                          <a:hlinkClick r:id="rId6"/>
                        </a:rPr>
                        <a:t>upper()</a:t>
                      </a:r>
                      <a:endParaRPr kumimoji="0" lang="en-US" altLang="en-US" sz="14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319016485"/>
                  </a:ext>
                </a:extLst>
              </a:tr>
              <a:tr h="2371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Converts lowercase letters in string to uppercase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3738312704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38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 dirty="0" err="1">
                          <a:ln>
                            <a:noFill/>
                          </a:ln>
                          <a:effectLst/>
                          <a:hlinkClick r:id="rId7"/>
                        </a:rPr>
                        <a:t>zfill</a:t>
                      </a:r>
                      <a:r>
                        <a:rPr kumimoji="0" lang="en-US" altLang="en-US" sz="1400" u="sng" strike="noStrike" cap="none" normalizeH="0" baseline="0" dirty="0">
                          <a:ln>
                            <a:noFill/>
                          </a:ln>
                          <a:effectLst/>
                          <a:hlinkClick r:id="rId7"/>
                        </a:rPr>
                        <a:t> (width)</a:t>
                      </a:r>
                      <a:endParaRPr kumimoji="0" lang="en-US" altLang="en-US" sz="1400" b="0" i="0" u="sng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892316009"/>
                  </a:ext>
                </a:extLst>
              </a:tr>
              <a:tr h="336357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Returns original string leftpadded with zeros to a total of width characters; intended for numbers, zfill() retains any sign given (less one zero)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1157842620"/>
                  </a:ext>
                </a:extLst>
              </a:tr>
              <a:tr h="237143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39</a:t>
                      </a:r>
                      <a:endParaRPr kumimoji="0" lang="en-US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sng" strike="noStrike" cap="none" normalizeH="0" baseline="0">
                          <a:ln>
                            <a:noFill/>
                          </a:ln>
                          <a:effectLst/>
                          <a:hlinkClick r:id="rId8"/>
                        </a:rPr>
                        <a:t>isdecimal()</a:t>
                      </a:r>
                      <a:endParaRPr kumimoji="0" lang="en-US" altLang="en-US" sz="1400" b="0" i="0" u="sng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Calibri" panose="020F050202020403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561055625"/>
                  </a:ext>
                </a:extLst>
              </a:tr>
              <a:tr h="237143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4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000"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1900"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accent2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rgbClr val="666699"/>
                          </a:solidFill>
                          <a:latin typeface="Lucida Sans Unicode" panose="020B0602030504020204" pitchFamily="34" charset="0"/>
                          <a:cs typeface="Lucida Sans Unicode" panose="020B0602030504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Returns true if a </a:t>
                      </a: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unicode</a:t>
                      </a:r>
                      <a:r>
                        <a:rPr kumimoji="0" lang="en-US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string contains only decimal characters and false otherwise</a:t>
                      </a: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cs typeface="Lucida Sans Unicode" panose="020B0602030504020204" pitchFamily="34" charset="0"/>
                      </a:endParaRPr>
                    </a:p>
                  </a:txBody>
                  <a:tcPr marL="7144" marR="7144" marT="7144" marB="0" horzOverflow="overflow"/>
                </a:tc>
                <a:extLst>
                  <a:ext uri="{0D108BD9-81ED-4DB2-BD59-A6C34878D82A}">
                    <a16:rowId xmlns:a16="http://schemas.microsoft.com/office/drawing/2014/main" val="72357761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6E72247-9925-490A-BADA-F4A154D21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4786" y="285750"/>
            <a:ext cx="6115050" cy="628650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accent2">
                    <a:lumMod val="75000"/>
                  </a:schemeClr>
                </a:solidFill>
              </a:rPr>
              <a:t>Built-in String Methods:</a:t>
            </a:r>
          </a:p>
        </p:txBody>
      </p:sp>
    </p:spTree>
    <p:extLst>
      <p:ext uri="{BB962C8B-B14F-4D97-AF65-F5344CB8AC3E}">
        <p14:creationId xmlns:p14="http://schemas.microsoft.com/office/powerpoint/2010/main" val="356971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82D80-D4A3-4AA7-86E7-226FCFF8F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74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79C8F-3296-4401-BB47-C5FE285B5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740" y="1229875"/>
            <a:ext cx="8148559" cy="3339000"/>
          </a:xfrm>
        </p:spPr>
        <p:txBody>
          <a:bodyPr/>
          <a:lstStyle/>
          <a:p>
            <a:r>
              <a:rPr lang="en-US" dirty="0"/>
              <a:t>Tuples are a type of sequence, like strings.</a:t>
            </a:r>
          </a:p>
          <a:p>
            <a:r>
              <a:rPr lang="en-US" dirty="0"/>
              <a:t>Unlike strings (which can only contain characters) – tuples can contain any type of element</a:t>
            </a:r>
          </a:p>
          <a:p>
            <a:r>
              <a:rPr lang="en-US" dirty="0"/>
              <a:t>Tuples can store high scores of a game, or groups of employee names, etc.</a:t>
            </a:r>
          </a:p>
          <a:p>
            <a:r>
              <a:rPr lang="en-US" dirty="0"/>
              <a:t>Tuple elements don’t have to all be the same type (can have a tuple with strings and numbers)</a:t>
            </a:r>
          </a:p>
          <a:p>
            <a:r>
              <a:rPr lang="en-US" dirty="0"/>
              <a:t>Tuples can have graphic images, sound files, etc.)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92545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7AB8-9139-4CF9-83A2-3C617AAD2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28768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Creating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28C9E-6A3D-49FE-87A9-6C0D39249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7496"/>
            <a:ext cx="8222700" cy="3339000"/>
          </a:xfrm>
        </p:spPr>
        <p:txBody>
          <a:bodyPr/>
          <a:lstStyle/>
          <a:p>
            <a:r>
              <a:rPr lang="en-US" dirty="0"/>
              <a:t>Surround a sequence of values, separated by commas, with parenthesis</a:t>
            </a:r>
          </a:p>
          <a:p>
            <a:endParaRPr lang="en-US" dirty="0"/>
          </a:p>
          <a:p>
            <a:r>
              <a:rPr lang="en-US" dirty="0"/>
              <a:t>Empty tuple:</a:t>
            </a:r>
          </a:p>
          <a:p>
            <a:r>
              <a:rPr lang="en-US" dirty="0"/>
              <a:t>Inventory = ( )</a:t>
            </a:r>
          </a:p>
          <a:p>
            <a:r>
              <a:rPr lang="en-US" dirty="0"/>
              <a:t>Open Hero’s Inventory program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9817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3" y="298121"/>
            <a:ext cx="7886700" cy="994172"/>
          </a:xfrm>
        </p:spPr>
        <p:txBody>
          <a:bodyPr/>
          <a:lstStyle/>
          <a:p>
            <a:pPr>
              <a:buClr>
                <a:srgbClr val="000000"/>
              </a:buClr>
            </a:pPr>
            <a:r>
              <a:rPr lang="en-US" sz="2700" dirty="0">
                <a:solidFill>
                  <a:srgbClr val="2A3990"/>
                </a:solidFill>
                <a:cs typeface="Arial"/>
                <a:sym typeface="Arial"/>
              </a:rPr>
              <a:t>Accessing Items in a Dictionary</a:t>
            </a:r>
            <a:endParaRPr lang="en-IN" sz="2700" dirty="0">
              <a:solidFill>
                <a:srgbClr val="2A3990"/>
              </a:solidFill>
              <a:cs typeface="Arial"/>
              <a:sym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044" y="1109805"/>
            <a:ext cx="7886700" cy="323572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items of a dictionary are accessed via the keys rather than via their relative positions or indices. </a:t>
            </a:r>
          </a:p>
          <a:p>
            <a:r>
              <a:rPr lang="en-US" dirty="0"/>
              <a:t>Each key serves as the index and maps to a value.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the key is not present in the dictionary we get </a:t>
            </a:r>
            <a:r>
              <a:rPr lang="en-US" dirty="0" err="1"/>
              <a:t>KeyError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036862" y="3143494"/>
            <a:ext cx="71274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the example, the key 'Ram' always maps to the value 89 and key '</a:t>
            </a:r>
            <a:r>
              <a:rPr lang="en-US" dirty="0" err="1"/>
              <a:t>Sangeeta</a:t>
            </a:r>
            <a:r>
              <a:rPr lang="en-US" dirty="0"/>
              <a:t>' always maps to the value 85. So the order of items does not matter.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23B831-1734-4DE7-9AF7-996779693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4063" y="4183706"/>
            <a:ext cx="1828800" cy="581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3F025E-1583-4EC2-98AB-2B6E46F63FD9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6451" y="2047875"/>
            <a:ext cx="35528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591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807C-B3F2-4089-AB23-6F726D19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B702F-35CD-4FF0-B32B-CC480D88E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22600-596C-4AA5-8ECE-4C901BBDC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5304" y="0"/>
            <a:ext cx="39872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41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0C66-26E1-4BF7-B463-87AA6EA4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 Treating a Tuple as a Condition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4686-7440-4E27-8A3B-4D32A733F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84" y="1050875"/>
            <a:ext cx="8313316" cy="3339000"/>
          </a:xfrm>
        </p:spPr>
        <p:txBody>
          <a:bodyPr/>
          <a:lstStyle/>
          <a:p>
            <a:r>
              <a:rPr lang="en-US" dirty="0"/>
              <a:t>We learned about conditional statements and values (if/</a:t>
            </a:r>
            <a:r>
              <a:rPr lang="en-US" dirty="0" err="1"/>
              <a:t>elif</a:t>
            </a:r>
            <a:r>
              <a:rPr lang="en-US" dirty="0"/>
              <a:t>/else)</a:t>
            </a:r>
          </a:p>
          <a:p>
            <a:r>
              <a:rPr lang="en-US" dirty="0"/>
              <a:t>You can treat any value in python as a condition, including tuples</a:t>
            </a:r>
          </a:p>
          <a:p>
            <a:r>
              <a:rPr lang="en-US" dirty="0"/>
              <a:t>As a condition, an empty tuple is False. A tuple with at least one element is True.</a:t>
            </a:r>
          </a:p>
          <a:p>
            <a:r>
              <a:rPr lang="en-US" dirty="0"/>
              <a:t>Example: not inventory is True, so the computer will print the string “You are empty-handed.”)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B21A9-3BF4-41B8-AAD5-EB6DDF968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983" y="3437375"/>
            <a:ext cx="52101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197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82281-80EE-484A-989D-FCE15BC17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451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a Tuple with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CE9A3-8D4F-411C-ABF5-DACD28ABF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166" y="982740"/>
            <a:ext cx="8074419" cy="3339000"/>
          </a:xfrm>
        </p:spPr>
        <p:txBody>
          <a:bodyPr/>
          <a:lstStyle/>
          <a:p>
            <a:r>
              <a:rPr lang="en-US" dirty="0"/>
              <a:t>Each element in a Tuple is separated by a comma.</a:t>
            </a:r>
          </a:p>
          <a:p>
            <a:r>
              <a:rPr lang="en-US" dirty="0"/>
              <a:t>In the Hero Inventory Program, each string is an element in the tuple.</a:t>
            </a:r>
          </a:p>
          <a:p>
            <a:r>
              <a:rPr lang="en-US" dirty="0"/>
              <a:t>Notice: the tuple spans on multiple lines. You can write a tuple on one line, or span it, as long as you end each line with a comma.</a:t>
            </a:r>
            <a:br>
              <a:rPr lang="en-US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DCCDB3-7A10-4EC6-866C-EDED258F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42959" y="2483756"/>
            <a:ext cx="45815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828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1220-A389-4040-BF00-DAE67FE13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Printing a Tuple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87C9-A9CC-481B-A311-DB2338EF2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454" y="924456"/>
            <a:ext cx="8123846" cy="3339000"/>
          </a:xfrm>
        </p:spPr>
        <p:txBody>
          <a:bodyPr/>
          <a:lstStyle/>
          <a:p>
            <a:r>
              <a:rPr lang="en-US" dirty="0"/>
              <a:t>When you print a tuple it will display off of the elements, surrounded by parenthesis</a:t>
            </a:r>
          </a:p>
          <a:p>
            <a:r>
              <a:rPr lang="en-US" dirty="0"/>
              <a:t>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1D758-258B-453D-AA51-AB6598C8B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222" y="2090737"/>
            <a:ext cx="4219575" cy="962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9855C8-D801-4CA2-A70D-218C38901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196" y="3614062"/>
            <a:ext cx="46196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77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B83D3-E666-47BD-BA89-E24C7F43F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592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Looping Through a Tuples Elements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331B-FBD1-4716-88A4-24EFA1CAD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92" y="1074687"/>
            <a:ext cx="7876711" cy="3339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for loop iterates over (marches through) the elements in inventory and print each one individually</a:t>
            </a:r>
          </a:p>
          <a:p>
            <a:r>
              <a:rPr lang="en-US" dirty="0"/>
              <a:t>Code: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Reminder: you can use a for loop to go through the elements of any sequence!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9B9E74-CF67-42AC-BF19-4AFAD320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394" y="1744062"/>
            <a:ext cx="3819525" cy="1000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96E2E-5EE5-4FB8-9F1F-386C40757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394" y="2744187"/>
            <a:ext cx="149542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6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9E253-0D7C-475F-96B8-C22412FD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41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Hero’s Inventory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DA0A0-B165-4AA2-9412-664C524C8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41" y="982739"/>
            <a:ext cx="8066181" cy="3339000"/>
          </a:xfrm>
        </p:spPr>
        <p:txBody>
          <a:bodyPr/>
          <a:lstStyle/>
          <a:p>
            <a:r>
              <a:rPr lang="en-US" dirty="0"/>
              <a:t>In this program, his inventory is counted, tested, indexed, and sliced.</a:t>
            </a:r>
          </a:p>
          <a:p>
            <a:r>
              <a:rPr lang="en-US" dirty="0"/>
              <a:t>First part of the program is the same as the last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E37696-FB60-4FAA-A89E-429655D59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63219" y="2214196"/>
            <a:ext cx="58388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69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7CE0-D3FA-4603-A3D8-A62A7E86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the </a:t>
            </a:r>
            <a:r>
              <a:rPr lang="en-US" dirty="0" err="1"/>
              <a:t>len</a:t>
            </a:r>
            <a:r>
              <a:rPr lang="en-US" dirty="0"/>
              <a:t>() Function with Tuples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FAAF-D114-4F4C-AC82-4701CC0C7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16" y="1106307"/>
            <a:ext cx="8132084" cy="3339000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len</a:t>
            </a:r>
            <a:r>
              <a:rPr lang="en-US" dirty="0"/>
              <a:t>(inventory) will print the number of elements in the tuple, inventory</a:t>
            </a:r>
          </a:p>
          <a:p>
            <a:r>
              <a:rPr lang="en-US" dirty="0"/>
              <a:t>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</a:p>
          <a:p>
            <a:pPr marL="1054100" lvl="2" indent="0">
              <a:buNone/>
            </a:pPr>
            <a:r>
              <a:rPr lang="en-US" dirty="0"/>
              <a:t>	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Notice: in the tuple, the string “healing potion” is counted as a single element, even though its 2 words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BDDE-9B05-404A-8420-CFAD098EF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0479" y="1676098"/>
            <a:ext cx="6581775" cy="981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F9D05C-D7E5-44CA-B54F-E49CCC46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479" y="3336798"/>
            <a:ext cx="45434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089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60555-172F-4348-9EA0-C81F98A0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the in Operator with Tuples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2CB53-B3FA-4151-9F21-28E476E5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00" y="1229875"/>
            <a:ext cx="8208900" cy="3339000"/>
          </a:xfrm>
        </p:spPr>
        <p:txBody>
          <a:bodyPr/>
          <a:lstStyle/>
          <a:p>
            <a:r>
              <a:rPr lang="en-US" dirty="0"/>
              <a:t>You can use the in operator with tuples to test for element membership</a:t>
            </a:r>
          </a:p>
          <a:p>
            <a:r>
              <a:rPr lang="en-US" dirty="0"/>
              <a:t>The in operator is usually used to create a condition.</a:t>
            </a:r>
          </a:p>
          <a:p>
            <a:r>
              <a:rPr lang="en-US" dirty="0"/>
              <a:t>The condition “healing potion” in inventory tests if the entire string “healing potion” is an element of inventory.</a:t>
            </a:r>
          </a:p>
          <a:p>
            <a:r>
              <a:rPr lang="en-US" dirty="0"/>
              <a:t>Code: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3FBE6-38D3-4E22-90B6-5613C3620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068" y="2899375"/>
            <a:ext cx="5419725" cy="809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CFB954-A1EA-473A-9388-E1C012C9B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2892" y="4186975"/>
            <a:ext cx="517207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97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CF37-F1BF-4F58-80AE-26D83D01C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27" y="267766"/>
            <a:ext cx="8255651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Indexing Tuples Indexing tuples works like indexing strings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62DAC-CE0B-4368-B12C-7A559E473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48" y="1229875"/>
            <a:ext cx="8255651" cy="3339000"/>
          </a:xfrm>
        </p:spPr>
        <p:txBody>
          <a:bodyPr/>
          <a:lstStyle/>
          <a:p>
            <a:r>
              <a:rPr lang="en-US" dirty="0"/>
              <a:t>You specify a position number, in brackets, to access a particular element.</a:t>
            </a:r>
          </a:p>
          <a:p>
            <a:r>
              <a:rPr lang="en-US" dirty="0"/>
              <a:t>The following code lets the user choose the index number and then the computer displays the corresponding element: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when index = 2: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51E89B-FBC2-4702-A798-233128AAB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" y="2326933"/>
            <a:ext cx="7315200" cy="79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D45C6E-640F-46BE-B2D5-631BDBCD69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8278" y="3594537"/>
            <a:ext cx="59531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220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5703A-E5AA-468B-871B-864501826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19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Diagram of tuple inventory with index numbers: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8C03-7031-40F8-91A6-C4BF7677B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00" y="990978"/>
            <a:ext cx="8062042" cy="33390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Each string is a single element in the tuple</a:t>
            </a:r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465EA-9A50-44FD-85C4-6BD930E5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7" y="1759593"/>
            <a:ext cx="78581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261326-D749-4A75-9A71-B2954C517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15" y="1229875"/>
            <a:ext cx="4847828" cy="776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971947-6B26-4D99-83D9-EC1AADF1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50" y="2224047"/>
            <a:ext cx="2364979" cy="33444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83ECFD5-AB54-4300-B373-3CD85DC83E43}"/>
              </a:ext>
            </a:extLst>
          </p:cNvPr>
          <p:cNvSpPr txBox="1">
            <a:spLocks/>
          </p:cNvSpPr>
          <p:nvPr/>
        </p:nvSpPr>
        <p:spPr>
          <a:xfrm>
            <a:off x="628650" y="30087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Clr>
                <a:srgbClr val="000000"/>
              </a:buClr>
            </a:pPr>
            <a:r>
              <a:rPr lang="en-US" sz="2700" dirty="0">
                <a:solidFill>
                  <a:srgbClr val="2A3990"/>
                </a:solidFill>
                <a:cs typeface="Arial"/>
              </a:rPr>
              <a:t>Accessing Items in a Dictionary</a:t>
            </a:r>
            <a:endParaRPr lang="en-IN" sz="2700" dirty="0">
              <a:solidFill>
                <a:srgbClr val="2A3990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7037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0371E-9EC6-4886-9054-5692FEC85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US" dirty="0"/>
              <a:t>Slicing Tuples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6D87-CC4E-4072-9850-1E766CC6A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00" y="908256"/>
            <a:ext cx="8208900" cy="3339000"/>
          </a:xfrm>
        </p:spPr>
        <p:txBody>
          <a:bodyPr/>
          <a:lstStyle/>
          <a:p>
            <a:r>
              <a:rPr lang="en-US" dirty="0"/>
              <a:t>Works the same as slicing strings. </a:t>
            </a:r>
          </a:p>
          <a:p>
            <a:r>
              <a:rPr lang="en-US" dirty="0"/>
              <a:t>Give a beginning and ending position</a:t>
            </a:r>
          </a:p>
          <a:p>
            <a:r>
              <a:rPr lang="en-US" dirty="0"/>
              <a:t>Result: every element between those positions</a:t>
            </a:r>
          </a:p>
          <a:p>
            <a:r>
              <a:rPr lang="en-US" dirty="0"/>
              <a:t>This program lets the user pick the beginning and ending</a:t>
            </a:r>
          </a:p>
          <a:p>
            <a:r>
              <a:rPr lang="en-US" dirty="0"/>
              <a:t>Code: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EC2793-E175-4B74-AF02-A51481FAF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72" y="2868535"/>
            <a:ext cx="653415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458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54435-FA9A-443A-B24E-3B76B5592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 Slicing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0BF76-7D3E-4608-8B82-A31012215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0" y="1040405"/>
            <a:ext cx="8289940" cy="3339000"/>
          </a:xfrm>
        </p:spPr>
        <p:txBody>
          <a:bodyPr/>
          <a:lstStyle/>
          <a:p>
            <a:r>
              <a:rPr lang="en-US" dirty="0"/>
              <a:t>Output using beginning position as -1 and ending position -4: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2A73D-F3BA-4F44-9987-D159E8945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2457" y="1739256"/>
            <a:ext cx="60102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631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9DDD2-0AAC-46B6-BEDB-F1023F7A5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79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 Diagram of tuple slicing: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5E4CC-21A8-4F10-A08B-0E6687CD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1" y="1229875"/>
            <a:ext cx="7616247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73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21C6-A7BD-4D67-9615-0E691DBF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 Understanding Immutability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955D-6F7E-4BEB-97E7-7FF01821A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30" y="1229875"/>
            <a:ext cx="8107370" cy="3339000"/>
          </a:xfrm>
        </p:spPr>
        <p:txBody>
          <a:bodyPr/>
          <a:lstStyle/>
          <a:p>
            <a:r>
              <a:rPr lang="en-US" dirty="0"/>
              <a:t>Like strings, tuples are immutable. That means you can’t change a tuple.</a:t>
            </a:r>
          </a:p>
          <a:p>
            <a:r>
              <a:rPr lang="en-US" dirty="0"/>
              <a:t>Example: Type in the following code and run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Although you can’t change tuples, like strings, you can create new tuples from existing ones.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4587DF-6123-42B1-9579-7DB2A2DE7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598" y="2109848"/>
            <a:ext cx="6124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52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7E82-0B0F-4EC8-896E-FD03AA6B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0725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Concatenating Tuples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8CD4-1423-4CCE-81AC-F68953610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concatenate tuples the same way you concatenate strings. You simply join them together with +, the concatenation operator: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0EB73-41E3-4F30-9297-B1ACC9974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9917" y="2018450"/>
            <a:ext cx="7398530" cy="255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6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15FDD-1554-4B6A-B813-F461047D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00" y="274062"/>
            <a:ext cx="8520600" cy="607800"/>
          </a:xfrm>
        </p:spPr>
        <p:txBody>
          <a:bodyPr>
            <a:normAutofit fontScale="90000"/>
          </a:bodyPr>
          <a:lstStyle/>
          <a:p>
            <a:r>
              <a:rPr lang="en-IN" dirty="0"/>
              <a:t>Takeaways: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4BF4D-EF9A-4E1A-AA93-9908926E8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547" y="966264"/>
            <a:ext cx="7744905" cy="3339000"/>
          </a:xfrm>
        </p:spPr>
        <p:txBody>
          <a:bodyPr/>
          <a:lstStyle/>
          <a:p>
            <a:r>
              <a:rPr lang="en-US" dirty="0"/>
              <a:t>Tuple notation</a:t>
            </a:r>
          </a:p>
          <a:p>
            <a:r>
              <a:rPr lang="en-US" dirty="0"/>
              <a:t>Elements of a tuple do not have to be values of the same time.</a:t>
            </a:r>
          </a:p>
          <a:p>
            <a:r>
              <a:rPr lang="en-US" dirty="0"/>
              <a:t>Single tuple can contain integers, strings, floating point numbers, etc.</a:t>
            </a:r>
          </a:p>
          <a:p>
            <a:r>
              <a:rPr lang="en-US" dirty="0"/>
              <a:t>You can get lengths of a tuple</a:t>
            </a:r>
          </a:p>
          <a:p>
            <a:r>
              <a:rPr lang="en-US" dirty="0"/>
              <a:t>Print each element with a for loop</a:t>
            </a:r>
          </a:p>
          <a:p>
            <a:r>
              <a:rPr lang="en-US" dirty="0"/>
              <a:t>Use the in operator to test if an element is in the tuple</a:t>
            </a:r>
          </a:p>
          <a:p>
            <a:r>
              <a:rPr lang="en-US" dirty="0"/>
              <a:t>You can index, slice, and concatenate tuples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39163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00" y="282300"/>
            <a:ext cx="8520600" cy="60780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US" sz="2700" dirty="0">
                <a:solidFill>
                  <a:srgbClr val="2A3990"/>
                </a:solidFill>
                <a:cs typeface="Arial"/>
              </a:rPr>
              <a:t>Membership Operation</a:t>
            </a:r>
            <a:endParaRPr lang="en-IN" sz="2700" dirty="0">
              <a:solidFill>
                <a:srgbClr val="2A3990"/>
              </a:solidFill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6" y="1229875"/>
            <a:ext cx="8268964" cy="3339000"/>
          </a:xfrm>
        </p:spPr>
        <p:txBody>
          <a:bodyPr/>
          <a:lstStyle/>
          <a:p>
            <a:r>
              <a:rPr lang="en-US" dirty="0"/>
              <a:t>The membership operator </a:t>
            </a:r>
            <a:r>
              <a:rPr lang="en-US" dirty="0">
                <a:solidFill>
                  <a:srgbClr val="FF0000"/>
                </a:solidFill>
              </a:rPr>
              <a:t>in</a:t>
            </a:r>
            <a:r>
              <a:rPr lang="en-US" dirty="0"/>
              <a:t> checks if the key is present in the dictionary and returns True, else it returns False.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not in </a:t>
            </a:r>
            <a:r>
              <a:rPr lang="en-US" dirty="0"/>
              <a:t>operator returns True if the key is not present in the dictionary, else it returns False.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551" y="2756408"/>
            <a:ext cx="3664744" cy="6357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551" y="3604277"/>
            <a:ext cx="3629025" cy="67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04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114" y="285748"/>
            <a:ext cx="8520600" cy="607800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IN" sz="2700" dirty="0">
                <a:solidFill>
                  <a:srgbClr val="2A3990"/>
                </a:solidFill>
                <a:cs typeface="Arial"/>
              </a:rPr>
              <a:t>Traversing a Dictionary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963" y="968618"/>
            <a:ext cx="8122007" cy="3339000"/>
          </a:xfrm>
        </p:spPr>
        <p:txBody>
          <a:bodyPr/>
          <a:lstStyle/>
          <a:p>
            <a:r>
              <a:rPr lang="en-US" dirty="0"/>
              <a:t>We can access each item of the dictionary or traverse a dictionary using </a:t>
            </a:r>
            <a:r>
              <a:rPr lang="en-US" dirty="0">
                <a:solidFill>
                  <a:schemeClr val="accent2"/>
                </a:solidFill>
              </a:rPr>
              <a:t>for</a:t>
            </a:r>
            <a:r>
              <a:rPr lang="en-US" dirty="0"/>
              <a:t> loop.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349" y="1627245"/>
            <a:ext cx="4264819" cy="290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19565"/>
      </p:ext>
    </p:extLst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eometric">
    <a:dk1>
      <a:srgbClr val="2A3990"/>
    </a:dk1>
    <a:lt1>
      <a:srgbClr val="FFFFFF"/>
    </a:lt1>
    <a:dk2>
      <a:srgbClr val="434343"/>
    </a:dk2>
    <a:lt2>
      <a:srgbClr val="999999"/>
    </a:lt2>
    <a:accent1>
      <a:srgbClr val="212D74"/>
    </a:accent1>
    <a:accent2>
      <a:srgbClr val="3949AB"/>
    </a:accent2>
    <a:accent3>
      <a:srgbClr val="9C254D"/>
    </a:accent3>
    <a:accent4>
      <a:srgbClr val="D23369"/>
    </a:accent4>
    <a:accent5>
      <a:srgbClr val="F06292"/>
    </a:accent5>
    <a:accent6>
      <a:srgbClr val="7890CD"/>
    </a:accent6>
    <a:hlink>
      <a:srgbClr val="F06292"/>
    </a:hlink>
    <a:folHlink>
      <a:srgbClr val="F0629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8455</TotalTime>
  <Words>3607</Words>
  <Application>Microsoft Office PowerPoint</Application>
  <PresentationFormat>On-screen Show (16:9)</PresentationFormat>
  <Paragraphs>485</Paragraphs>
  <Slides>75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urw-din</vt:lpstr>
      <vt:lpstr>Roboto</vt:lpstr>
      <vt:lpstr>Lucida Sans Unicode</vt:lpstr>
      <vt:lpstr>Arial</vt:lpstr>
      <vt:lpstr>Calibri</vt:lpstr>
      <vt:lpstr>Consolas</vt:lpstr>
      <vt:lpstr>Verdana</vt:lpstr>
      <vt:lpstr>Courier New</vt:lpstr>
      <vt:lpstr>Leelawadee UI Semilight</vt:lpstr>
      <vt:lpstr>Geometric</vt:lpstr>
      <vt:lpstr>Programming in Python</vt:lpstr>
      <vt:lpstr>PowerPoint Presentation</vt:lpstr>
      <vt:lpstr>PowerPoint Presentation</vt:lpstr>
      <vt:lpstr>PowerPoint Presentation</vt:lpstr>
      <vt:lpstr>Creating a Dictionary</vt:lpstr>
      <vt:lpstr>Accessing Items in a Dictionary</vt:lpstr>
      <vt:lpstr>PowerPoint Presentation</vt:lpstr>
      <vt:lpstr>Membership Operation</vt:lpstr>
      <vt:lpstr>Traversing a Dictionary</vt:lpstr>
      <vt:lpstr>PowerPoint Presentation</vt:lpstr>
      <vt:lpstr>PowerPoint Presentation</vt:lpstr>
      <vt:lpstr>PowerPoint Presentation</vt:lpstr>
      <vt:lpstr>PowerPoint Presentation</vt:lpstr>
      <vt:lpstr>Manipulating Dictionaries</vt:lpstr>
      <vt:lpstr>Multiple Ways of Creating Dictionaries</vt:lpstr>
      <vt:lpstr>Multiple Ways of Creating Dictionaries</vt:lpstr>
      <vt:lpstr>Multiple Ways of Creating Dictionaries</vt:lpstr>
      <vt:lpstr>Multiple Ways of Creating Dictionaries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Strings</vt:lpstr>
      <vt:lpstr>Accessing Values in Strings:</vt:lpstr>
      <vt:lpstr>Updating Strings:</vt:lpstr>
      <vt:lpstr>String Special Operators:   Assume string variable a holds 'Hello' and variable b holds 'Python' then:</vt:lpstr>
      <vt:lpstr>String Formatting with % Operator:</vt:lpstr>
      <vt:lpstr>String Formatting with % Operator:</vt:lpstr>
      <vt:lpstr>Other supported symbols and functionality are listed in the following table:</vt:lpstr>
      <vt:lpstr>Triple Quotes:</vt:lpstr>
      <vt:lpstr>Raw String:</vt:lpstr>
      <vt:lpstr>Unicode String:</vt:lpstr>
      <vt:lpstr>Built-in String Methods:</vt:lpstr>
      <vt:lpstr>Built-in String Methods:</vt:lpstr>
      <vt:lpstr>Built-in String Methods:</vt:lpstr>
      <vt:lpstr>Built-in String Methods:</vt:lpstr>
      <vt:lpstr>Joining with an empty string </vt:lpstr>
      <vt:lpstr>PowerPoint Presentation</vt:lpstr>
      <vt:lpstr>Joining String with sets using join() </vt:lpstr>
      <vt:lpstr>Joining String with a dictionary using join()</vt:lpstr>
      <vt:lpstr>Built-in String Methods:</vt:lpstr>
      <vt:lpstr>Built-in String Methods:</vt:lpstr>
      <vt:lpstr>Built-in String Methods:</vt:lpstr>
      <vt:lpstr>Tuples</vt:lpstr>
      <vt:lpstr>Creating Tuples</vt:lpstr>
      <vt:lpstr>PowerPoint Presentation</vt:lpstr>
      <vt:lpstr> Treating a Tuple as a Condition</vt:lpstr>
      <vt:lpstr>Creating a Tuple with Elements</vt:lpstr>
      <vt:lpstr>Printing a Tuple</vt:lpstr>
      <vt:lpstr>Looping Through a Tuples Elements</vt:lpstr>
      <vt:lpstr>Hero’s Inventory 2.0</vt:lpstr>
      <vt:lpstr>Using the len() Function with Tuples</vt:lpstr>
      <vt:lpstr>Using the in Operator with Tuples</vt:lpstr>
      <vt:lpstr>Indexing Tuples Indexing tuples works like indexing strings</vt:lpstr>
      <vt:lpstr>Diagram of tuple inventory with index numbers:</vt:lpstr>
      <vt:lpstr>Slicing Tuples</vt:lpstr>
      <vt:lpstr> Slicing Tuples</vt:lpstr>
      <vt:lpstr> Diagram of tuple slicing:</vt:lpstr>
      <vt:lpstr> Understanding Immutability</vt:lpstr>
      <vt:lpstr>Concatenating Tuples</vt:lpstr>
      <vt:lpstr>Takeaways: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and Development in Artificial Intelligence</dc:title>
  <dc:creator>iiitmk</dc:creator>
  <cp:lastModifiedBy>AGNEY P</cp:lastModifiedBy>
  <cp:revision>249</cp:revision>
  <dcterms:modified xsi:type="dcterms:W3CDTF">2024-10-10T11:02:15Z</dcterms:modified>
</cp:coreProperties>
</file>